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0" r:id="rId5"/>
    <p:sldId id="259" r:id="rId6"/>
    <p:sldId id="268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2A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45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3B927-CC12-40C4-B576-F8247A51792C}" type="datetimeFigureOut">
              <a:rPr lang="ru-RU"/>
              <a:pPr>
                <a:defRPr/>
              </a:pPr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7AFB6-067A-4202-AB5A-45A6CF289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7535-08E3-419B-AE94-CB546A6F71D8}" type="datetimeFigureOut">
              <a:rPr lang="ru-RU"/>
              <a:pPr>
                <a:defRPr/>
              </a:pPr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19323-D3E0-4F39-8A88-655DBC041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A55B8-A4FE-4F19-A742-E86E50803CC0}" type="datetimeFigureOut">
              <a:rPr lang="ru-RU"/>
              <a:pPr>
                <a:defRPr/>
              </a:pPr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42CBB-6479-47C8-8B33-64C27C526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637F1-CAD8-4256-BC90-DD6C7DC478B3}" type="datetimeFigureOut">
              <a:rPr lang="ru-RU"/>
              <a:pPr>
                <a:defRPr/>
              </a:pPr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AFA68-A8A2-4655-A1AE-0EA5B9C61E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18912-C79E-4526-8536-B1350E561A82}" type="datetimeFigureOut">
              <a:rPr lang="ru-RU"/>
              <a:pPr>
                <a:defRPr/>
              </a:pPr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0B751-8056-4C05-9075-51432A497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810E3-AE2D-46D4-8AD4-BE0E90031F90}" type="datetimeFigureOut">
              <a:rPr lang="ru-RU"/>
              <a:pPr>
                <a:defRPr/>
              </a:pPr>
              <a:t>31.01.2015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37403-4C9C-4495-80C3-8090798E3D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5E1F8-D024-4300-B789-B7763EC1F983}" type="datetimeFigureOut">
              <a:rPr lang="ru-RU"/>
              <a:pPr>
                <a:defRPr/>
              </a:pPr>
              <a:t>31.01.2015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DAEFB-BB1A-461D-87B9-60A0E152C3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4E4A6-5E0B-4B59-BD94-070222CBDDDC}" type="datetimeFigureOut">
              <a:rPr lang="ru-RU"/>
              <a:pPr>
                <a:defRPr/>
              </a:pPr>
              <a:t>31.01.2015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2E48-EB5E-45FA-BA39-D138D7431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BA2F8-9C9F-4FEA-99DA-647D7713D086}" type="datetimeFigureOut">
              <a:rPr lang="ru-RU"/>
              <a:pPr>
                <a:defRPr/>
              </a:pPr>
              <a:t>31.01.2015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6293-F1B0-445E-AD48-8B8467D58D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C97A3-EABB-45C2-827B-D92FD1FF79CF}" type="datetimeFigureOut">
              <a:rPr lang="ru-RU"/>
              <a:pPr>
                <a:defRPr/>
              </a:pPr>
              <a:t>31.01.2015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2E014-4C57-4D2A-8D4F-018CD7AB50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2811D-6C3F-40B0-9F56-522E2CF3B331}" type="datetimeFigureOut">
              <a:rPr lang="ru-RU"/>
              <a:pPr>
                <a:defRPr/>
              </a:pPr>
              <a:t>31.01.2015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26B7A-6F4C-4096-9D21-EED5BBCF9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76B809-E128-49E6-BEF1-A2EFDE3A0C73}" type="datetimeFigureOut">
              <a:rPr lang="ru-RU"/>
              <a:pPr>
                <a:defRPr/>
              </a:pPr>
              <a:t>31.01.2015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5CBD6A0-92ED-4325-91BF-859FD8C4F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Площадь фигуры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Единицы площади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5" y="3886200"/>
            <a:ext cx="80010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Выполнила Апполонова Е.В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МОУ СОШ №169</a:t>
            </a:r>
            <a:endParaRPr lang="ru-RU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9765433">
            <a:off x="674688" y="981075"/>
            <a:ext cx="185737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1</a:t>
            </a:r>
          </a:p>
        </p:txBody>
      </p:sp>
      <p:sp>
        <p:nvSpPr>
          <p:cNvPr id="5" name="Трапеция 4"/>
          <p:cNvSpPr/>
          <p:nvPr/>
        </p:nvSpPr>
        <p:spPr>
          <a:xfrm>
            <a:off x="7429500" y="4357688"/>
            <a:ext cx="1571625" cy="1643062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2</a:t>
            </a:r>
          </a:p>
        </p:txBody>
      </p:sp>
      <p:sp>
        <p:nvSpPr>
          <p:cNvPr id="6" name="Параллелограмм 5"/>
          <p:cNvSpPr/>
          <p:nvPr/>
        </p:nvSpPr>
        <p:spPr>
          <a:xfrm>
            <a:off x="3214688" y="642938"/>
            <a:ext cx="2143125" cy="714375"/>
          </a:xfrm>
          <a:prstGeom prst="parallelogram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57688" y="3786188"/>
            <a:ext cx="91440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6</a:t>
            </a:r>
          </a:p>
        </p:txBody>
      </p:sp>
      <p:sp>
        <p:nvSpPr>
          <p:cNvPr id="10" name="Овал 9"/>
          <p:cNvSpPr/>
          <p:nvPr/>
        </p:nvSpPr>
        <p:spPr>
          <a:xfrm>
            <a:off x="2928938" y="2643188"/>
            <a:ext cx="2428875" cy="914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7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857250" y="2786063"/>
            <a:ext cx="1079500" cy="2786062"/>
          </a:xfrm>
          <a:prstGeom prst="diamond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chemeClr val="bg1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13" name="Диагональная полоса 12"/>
          <p:cNvSpPr/>
          <p:nvPr/>
        </p:nvSpPr>
        <p:spPr>
          <a:xfrm>
            <a:off x="6215063" y="3143250"/>
            <a:ext cx="1393825" cy="3359150"/>
          </a:xfrm>
          <a:prstGeom prst="diagStripe">
            <a:avLst/>
          </a:prstGeom>
          <a:solidFill>
            <a:srgbClr val="BE2A0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857625" y="1643063"/>
            <a:ext cx="3929063" cy="4143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348" y="2500306"/>
            <a:ext cx="665925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Четырёхугольник, у которого все углы прямые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прямоугольник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2976" y="5214950"/>
            <a:ext cx="7793159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Прямоугольник, у которого все стороны равны- квадрат.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928813" y="1500188"/>
            <a:ext cx="4857750" cy="25717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429125" y="1500188"/>
            <a:ext cx="1143000" cy="1143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5572125" y="1500188"/>
            <a:ext cx="1201738" cy="1143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cxnSp>
        <p:nvCxnSpPr>
          <p:cNvPr id="1030" name="AutoShape 6"/>
          <p:cNvCxnSpPr>
            <a:cxnSpLocks noChangeShapeType="1"/>
          </p:cNvCxnSpPr>
          <p:nvPr/>
        </p:nvCxnSpPr>
        <p:spPr bwMode="auto">
          <a:xfrm rot="10800000">
            <a:off x="1928813" y="2643188"/>
            <a:ext cx="2524125" cy="1587"/>
          </a:xfrm>
          <a:prstGeom prst="straightConnector1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10" name="TextBox 9"/>
          <p:cNvSpPr txBox="1"/>
          <p:nvPr/>
        </p:nvSpPr>
        <p:spPr>
          <a:xfrm>
            <a:off x="1571604" y="4714884"/>
            <a:ext cx="346934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Прямоугольников - 6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43042" y="5643578"/>
            <a:ext cx="3286148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Квадратов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-2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928813" y="1500188"/>
            <a:ext cx="2500312" cy="1143000"/>
          </a:xfrm>
          <a:prstGeom prst="rect">
            <a:avLst/>
          </a:prstGeom>
          <a:solidFill>
            <a:schemeClr val="accent4">
              <a:lumMod val="40000"/>
              <a:lumOff val="60000"/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928813" y="1500188"/>
            <a:ext cx="3643312" cy="1143000"/>
          </a:xfrm>
          <a:prstGeom prst="rect">
            <a:avLst/>
          </a:prstGeom>
          <a:solidFill>
            <a:schemeClr val="accent4">
              <a:lumMod val="40000"/>
              <a:lumOff val="60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429125" y="1500188"/>
            <a:ext cx="2357438" cy="1143000"/>
          </a:xfrm>
          <a:prstGeom prst="rect">
            <a:avLst/>
          </a:prstGeom>
          <a:solidFill>
            <a:schemeClr val="accent4">
              <a:lumMod val="60000"/>
              <a:lumOff val="40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28813" y="1500188"/>
            <a:ext cx="4857750" cy="1128712"/>
          </a:xfrm>
          <a:prstGeom prst="rect">
            <a:avLst/>
          </a:prstGeom>
          <a:solidFill>
            <a:schemeClr val="accent4">
              <a:lumMod val="40000"/>
              <a:lumOff val="60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928813" y="2643188"/>
            <a:ext cx="4857750" cy="1428750"/>
          </a:xfrm>
          <a:prstGeom prst="rect">
            <a:avLst/>
          </a:prstGeom>
          <a:solidFill>
            <a:schemeClr val="accent4">
              <a:lumMod val="40000"/>
              <a:lumOff val="60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928813" y="1500188"/>
            <a:ext cx="4857750" cy="2571750"/>
          </a:xfrm>
          <a:prstGeom prst="rect">
            <a:avLst/>
          </a:prstGeom>
          <a:solidFill>
            <a:schemeClr val="accent4">
              <a:lumMod val="40000"/>
              <a:lumOff val="60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429125" y="1500188"/>
            <a:ext cx="1143000" cy="1143000"/>
          </a:xfrm>
          <a:prstGeom prst="rect">
            <a:avLst/>
          </a:prstGeom>
          <a:solidFill>
            <a:schemeClr val="accent4">
              <a:lumMod val="40000"/>
              <a:lumOff val="60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572125" y="1500188"/>
            <a:ext cx="1214438" cy="1143000"/>
          </a:xfrm>
          <a:prstGeom prst="rect">
            <a:avLst/>
          </a:prstGeom>
          <a:solidFill>
            <a:schemeClr val="accent4">
              <a:lumMod val="40000"/>
              <a:lumOff val="60000"/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4.45293E-6 L -3.61111E-6 -4.4529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3331 L 1.94444E-6 7.63359E-8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3331 L -3.05556E-6 7.63359E-8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761 -0.00047 L -1.66667E-6 2.90539E-6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48254 L -2.5E-6 -3.58085E-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694 0.53435 L -2.5E-6 1.92228E-6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-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4 0.69744 L 5E-6 -3.69882E-6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-3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0.3331 L 3.33333E-6 6.38446E-7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1142985"/>
            <a:ext cx="6429420" cy="507831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5400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Площадь 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это величина, которая указывает, сколько места занимает фигура на плоскости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143000" y="428625"/>
            <a:ext cx="2428875" cy="22860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500563" y="500063"/>
            <a:ext cx="2143125" cy="20002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00100" y="2786058"/>
            <a:ext cx="7286676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Площадь жёлтого круга меньше, чем площадь синего круга</a:t>
            </a:r>
          </a:p>
        </p:txBody>
      </p:sp>
      <p:sp>
        <p:nvSpPr>
          <p:cNvPr id="8" name="Облако 7"/>
          <p:cNvSpPr/>
          <p:nvPr/>
        </p:nvSpPr>
        <p:spPr>
          <a:xfrm>
            <a:off x="642938" y="3929063"/>
            <a:ext cx="3286125" cy="207168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блако 8"/>
          <p:cNvSpPr/>
          <p:nvPr/>
        </p:nvSpPr>
        <p:spPr>
          <a:xfrm>
            <a:off x="5072063" y="3929063"/>
            <a:ext cx="3286125" cy="2071687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214414" y="6072206"/>
            <a:ext cx="5572164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Фигуры имеют равную площадь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35893E-6 L -0.34566 -0.0023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014E-8 L -0.48629 -0.0032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" grpId="1" animBg="1"/>
      <p:bldP spid="8" grpId="0" animBg="1"/>
      <p:bldP spid="9" grpId="0" animBg="1"/>
      <p:bldP spid="9" grpId="1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785813" y="1000125"/>
            <a:ext cx="2000250" cy="2071688"/>
            <a:chOff x="785786" y="1000108"/>
            <a:chExt cx="2000264" cy="2071702"/>
          </a:xfrm>
        </p:grpSpPr>
        <p:sp>
          <p:nvSpPr>
            <p:cNvPr id="2" name="Солнце 1"/>
            <p:cNvSpPr/>
            <p:nvPr/>
          </p:nvSpPr>
          <p:spPr>
            <a:xfrm>
              <a:off x="785786" y="1000108"/>
              <a:ext cx="2000264" cy="2071702"/>
            </a:xfrm>
            <a:prstGeom prst="sun">
              <a:avLst/>
            </a:prstGeom>
            <a:solidFill>
              <a:srgbClr val="FFFF00"/>
            </a:solidFill>
            <a:ln>
              <a:gradFill flip="none" rotWithShape="1">
                <a:gsLst>
                  <a:gs pos="0">
                    <a:srgbClr val="FFFF00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rgbClr val="FFC000">
                  <a:alpha val="4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" name="Овал 2"/>
            <p:cNvSpPr/>
            <p:nvPr/>
          </p:nvSpPr>
          <p:spPr>
            <a:xfrm>
              <a:off x="1571603" y="1785926"/>
              <a:ext cx="142876" cy="14287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1928794" y="1785926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Дуга 4"/>
            <p:cNvSpPr/>
            <p:nvPr/>
          </p:nvSpPr>
          <p:spPr>
            <a:xfrm rot="9219812">
              <a:off x="1431903" y="1765288"/>
              <a:ext cx="825506" cy="523879"/>
            </a:xfrm>
            <a:prstGeom prst="arc">
              <a:avLst>
                <a:gd name="adj1" fmla="val 14607318"/>
                <a:gd name="adj2" fmla="val 1118174"/>
              </a:avLst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6" name="Облако 5"/>
          <p:cNvSpPr/>
          <p:nvPr/>
        </p:nvSpPr>
        <p:spPr>
          <a:xfrm>
            <a:off x="3428992" y="571480"/>
            <a:ext cx="2643206" cy="1571636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351 0.69906 L -5.55556E-7 -1.13347E-6 " pathEditMode="relative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52302E-6 C 0.19532 3.52302E-6 0.35487 0.1647 0.35487 0.36687 C 0.35487 0.56928 0.19532 0.73444 -3.88889E-6 0.73444 C -0.19531 0.73444 -0.35382 0.56928 -0.35382 0.36687 C -0.35382 0.1647 -0.19531 3.52302E-6 -3.88889E-6 3.52302E-6 Z " pathEditMode="relative" rAng="0" ptsTypes="fffff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3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" presetID="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68725E-6 C -0.03472 -0.01319 -0.07066 -0.0229 -0.10694 -0.0229 C -0.27708 -0.0229 -0.40955 0.12445 -0.40955 0.30418 C -0.40955 0.48114 -0.27708 0.62664 -0.10694 0.62664 C -0.07066 0.62664 -0.03472 0.61832 -1.11111E-6 0.60559 C -0.11441 0.5584 -0.19444 0.44159 -0.19444 0.30418 C -0.19444 0.164 -0.11441 0.04695 -1.11111E-6 3.68725E-6 Z " pathEditMode="relative" rAng="0" ptsTypes="fffffff">
                                      <p:cBhvr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00" y="3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0"/>
                            </p:stCondLst>
                            <p:childTnLst>
                              <p:par>
                                <p:cTn id="1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4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1071563" y="785813"/>
            <a:ext cx="1500187" cy="1016000"/>
            <a:chOff x="1071538" y="785794"/>
            <a:chExt cx="1500198" cy="1015663"/>
          </a:xfrm>
        </p:grpSpPr>
        <p:sp>
          <p:nvSpPr>
            <p:cNvPr id="2" name="TextBox 1"/>
            <p:cNvSpPr txBox="1"/>
            <p:nvPr/>
          </p:nvSpPr>
          <p:spPr>
            <a:xfrm>
              <a:off x="1071538" y="785794"/>
              <a:ext cx="1500198" cy="101566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1 см   -</a:t>
              </a:r>
            </a:p>
          </p:txBody>
        </p:sp>
        <p:sp>
          <p:nvSpPr>
            <p:cNvPr id="20492" name="TextBox 2"/>
            <p:cNvSpPr txBox="1">
              <a:spLocks noChangeArrowheads="1"/>
            </p:cNvSpPr>
            <p:nvPr/>
          </p:nvSpPr>
          <p:spPr bwMode="auto">
            <a:xfrm>
              <a:off x="1857356" y="1071546"/>
              <a:ext cx="35719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rgbClr val="FF0000"/>
                  </a:solidFill>
                  <a:latin typeface="Calibri" pitchFamily="34" charset="0"/>
                </a:rPr>
                <a:t>2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786050" y="1214422"/>
            <a:ext cx="535785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площадь квадрата со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стороной 1 см</a:t>
            </a:r>
          </a:p>
        </p:txBody>
      </p:sp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1223963" y="2500313"/>
            <a:ext cx="1500187" cy="1016000"/>
            <a:chOff x="1071538" y="785794"/>
            <a:chExt cx="1500198" cy="962673"/>
          </a:xfrm>
        </p:grpSpPr>
        <p:sp>
          <p:nvSpPr>
            <p:cNvPr id="7" name="TextBox 6"/>
            <p:cNvSpPr txBox="1"/>
            <p:nvPr/>
          </p:nvSpPr>
          <p:spPr>
            <a:xfrm>
              <a:off x="1071538" y="785794"/>
              <a:ext cx="1500198" cy="96267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1 дм   -</a:t>
              </a:r>
            </a:p>
          </p:txBody>
        </p:sp>
        <p:sp>
          <p:nvSpPr>
            <p:cNvPr id="20490" name="TextBox 7"/>
            <p:cNvSpPr txBox="1">
              <a:spLocks noChangeArrowheads="1"/>
            </p:cNvSpPr>
            <p:nvPr/>
          </p:nvSpPr>
          <p:spPr bwMode="auto">
            <a:xfrm>
              <a:off x="1857356" y="1071546"/>
              <a:ext cx="35719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rgbClr val="FF0000"/>
                  </a:solidFill>
                  <a:latin typeface="Calibri" pitchFamily="34" charset="0"/>
                </a:rPr>
                <a:t>2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857488" y="2643182"/>
            <a:ext cx="535785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площадь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квадрата со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стороной 1 дм</a:t>
            </a:r>
          </a:p>
        </p:txBody>
      </p:sp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1376363" y="4071938"/>
            <a:ext cx="1500187" cy="1016000"/>
            <a:chOff x="1071538" y="785794"/>
            <a:chExt cx="1500198" cy="720353"/>
          </a:xfrm>
        </p:grpSpPr>
        <p:sp>
          <p:nvSpPr>
            <p:cNvPr id="12" name="TextBox 11"/>
            <p:cNvSpPr txBox="1"/>
            <p:nvPr/>
          </p:nvSpPr>
          <p:spPr>
            <a:xfrm>
              <a:off x="1071538" y="785794"/>
              <a:ext cx="1500198" cy="72035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+mn-lt"/>
                </a:rPr>
                <a:t>1 м   -</a:t>
              </a:r>
            </a:p>
          </p:txBody>
        </p:sp>
        <p:sp>
          <p:nvSpPr>
            <p:cNvPr id="20488" name="TextBox 12"/>
            <p:cNvSpPr txBox="1">
              <a:spLocks noChangeArrowheads="1"/>
            </p:cNvSpPr>
            <p:nvPr/>
          </p:nvSpPr>
          <p:spPr bwMode="auto">
            <a:xfrm>
              <a:off x="1857356" y="1071546"/>
              <a:ext cx="35719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rgbClr val="FF0000"/>
                  </a:solidFill>
                  <a:latin typeface="Calibri" pitchFamily="34" charset="0"/>
                </a:rPr>
                <a:t>2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928926" y="4286256"/>
            <a:ext cx="535785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площадь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квадрата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со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стороной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1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м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50" y="1571625"/>
            <a:ext cx="5759450" cy="28797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2108200" y="3035300"/>
            <a:ext cx="2928938" cy="1588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3501232" y="2999581"/>
            <a:ext cx="2857500" cy="1587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4928394" y="3001169"/>
            <a:ext cx="2859088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2" idx="1"/>
            <a:endCxn id="2" idx="3"/>
          </p:cNvCxnSpPr>
          <p:nvPr/>
        </p:nvCxnSpPr>
        <p:spPr>
          <a:xfrm rot="10800000" flipH="1">
            <a:off x="2000250" y="3011488"/>
            <a:ext cx="5759450" cy="1587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500313" y="1000125"/>
            <a:ext cx="6080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1 см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071938" y="1000125"/>
            <a:ext cx="6080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1 см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143500" y="1000125"/>
            <a:ext cx="785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1 см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643688" y="1000125"/>
            <a:ext cx="785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1 см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143000" y="1809750"/>
            <a:ext cx="785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1 см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071563" y="3429000"/>
            <a:ext cx="785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1 см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1" y="928670"/>
            <a:ext cx="7286675" cy="313932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Вы очень старались!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Молодцы!</a:t>
            </a:r>
          </a:p>
        </p:txBody>
      </p:sp>
      <p:pic>
        <p:nvPicPr>
          <p:cNvPr id="4" name="Рисунок 3" descr="4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4000500"/>
            <a:ext cx="27463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</TotalTime>
  <Words>118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Площадь фигуры Единицы площади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user</cp:lastModifiedBy>
  <cp:revision>42</cp:revision>
  <dcterms:modified xsi:type="dcterms:W3CDTF">2015-01-31T15:49:37Z</dcterms:modified>
</cp:coreProperties>
</file>