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5" r:id="rId12"/>
    <p:sldId id="292" r:id="rId13"/>
    <p:sldId id="291" r:id="rId14"/>
    <p:sldId id="293" r:id="rId15"/>
    <p:sldId id="296" r:id="rId16"/>
    <p:sldId id="294" r:id="rId17"/>
    <p:sldId id="297" r:id="rId18"/>
    <p:sldId id="298" r:id="rId19"/>
    <p:sldId id="299" r:id="rId20"/>
    <p:sldId id="300" r:id="rId21"/>
    <p:sldId id="301" r:id="rId22"/>
    <p:sldId id="275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9" autoAdjust="0"/>
    <p:restoredTop sz="94660"/>
  </p:normalViewPr>
  <p:slideViewPr>
    <p:cSldViewPr>
      <p:cViewPr varScale="1">
        <p:scale>
          <a:sx n="66" d="100"/>
          <a:sy n="66" d="100"/>
        </p:scale>
        <p:origin x="155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Начало 1 класса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Начало 2 класса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101905712"/>
        <c:axId val="-101899184"/>
        <c:axId val="-142942160"/>
      </c:bar3DChart>
      <c:catAx>
        <c:axId val="-101905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01899184"/>
        <c:crosses val="autoZero"/>
        <c:auto val="1"/>
        <c:lblAlgn val="ctr"/>
        <c:lblOffset val="100"/>
        <c:noMultiLvlLbl val="0"/>
      </c:catAx>
      <c:valAx>
        <c:axId val="-101899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01905712"/>
        <c:crosses val="autoZero"/>
        <c:crossBetween val="between"/>
      </c:valAx>
      <c:serAx>
        <c:axId val="-142942160"/>
        <c:scaling>
          <c:orientation val="minMax"/>
        </c:scaling>
        <c:delete val="0"/>
        <c:axPos val="b"/>
        <c:majorTickMark val="out"/>
        <c:minorTickMark val="none"/>
        <c:tickLblPos val="nextTo"/>
        <c:crossAx val="-101899184"/>
        <c:crosses val="autoZero"/>
      </c:serAx>
    </c:plotArea>
    <c:legend>
      <c:legendPos val="r"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Середина 1 класса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7</c:v>
                </c:pt>
                <c:pt idx="2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Середина 2 класса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4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101910608"/>
        <c:axId val="-101905168"/>
        <c:axId val="-100029632"/>
      </c:bar3DChart>
      <c:catAx>
        <c:axId val="-101910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01905168"/>
        <c:crosses val="autoZero"/>
        <c:auto val="1"/>
        <c:lblAlgn val="ctr"/>
        <c:lblOffset val="100"/>
        <c:noMultiLvlLbl val="0"/>
      </c:catAx>
      <c:valAx>
        <c:axId val="-101905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01910608"/>
        <c:crosses val="autoZero"/>
        <c:crossBetween val="between"/>
      </c:valAx>
      <c:serAx>
        <c:axId val="-100029632"/>
        <c:scaling>
          <c:orientation val="minMax"/>
        </c:scaling>
        <c:delete val="0"/>
        <c:axPos val="b"/>
        <c:majorTickMark val="out"/>
        <c:minorTickMark val="none"/>
        <c:tickLblPos val="nextTo"/>
        <c:crossAx val="-101905168"/>
        <c:crosses val="autoZero"/>
      </c:serAx>
      <c:spPr>
        <a:ln>
          <a:noFill/>
        </a:ln>
      </c:spPr>
    </c:plotArea>
    <c:legend>
      <c:legendPos val="r"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Начало года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Высокий</c:v>
                </c:pt>
                <c:pt idx="1">
                  <c:v>Повышенный</c:v>
                </c:pt>
                <c:pt idx="2">
                  <c:v>Базовый</c:v>
                </c:pt>
                <c:pt idx="3">
                  <c:v>Низкий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13</c:v>
                </c:pt>
                <c:pt idx="2">
                  <c:v>12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Конец года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Высокий</c:v>
                </c:pt>
                <c:pt idx="1">
                  <c:v>Повышенный</c:v>
                </c:pt>
                <c:pt idx="2">
                  <c:v>Базовый</c:v>
                </c:pt>
                <c:pt idx="3">
                  <c:v>Низкий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16</c:v>
                </c:pt>
                <c:pt idx="2">
                  <c:v>7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101902992"/>
        <c:axId val="-101901904"/>
        <c:axId val="0"/>
      </c:bar3DChart>
      <c:catAx>
        <c:axId val="-101902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01901904"/>
        <c:crosses val="autoZero"/>
        <c:auto val="1"/>
        <c:lblAlgn val="ctr"/>
        <c:lblOffset val="100"/>
        <c:noMultiLvlLbl val="0"/>
      </c:catAx>
      <c:valAx>
        <c:axId val="-101901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0190299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" Target="../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332876-3CB6-49DD-9EC5-632E034CED3A}" type="doc">
      <dgm:prSet loTypeId="urn:microsoft.com/office/officeart/2009/3/layout/StepUpProcess" loCatId="process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DE96B8-88A0-4047-9E4D-58C27893EE86}">
      <dgm:prSet phldrT="[Текст]"/>
      <dgm:spPr/>
      <dgm:t>
        <a:bodyPr/>
        <a:lstStyle/>
        <a:p>
          <a:r>
            <a:rPr lang="ru-RU" dirty="0" smtClean="0"/>
            <a:t>Аналитический</a:t>
          </a:r>
          <a:endParaRPr lang="ru-RU" dirty="0"/>
        </a:p>
      </dgm:t>
    </dgm:pt>
    <dgm:pt modelId="{2F36A51F-4A6F-4D40-B34E-DA41F65F1EF6}" type="parTrans" cxnId="{D9B37033-E2C2-4B22-96F8-77E5CFC74E5F}">
      <dgm:prSet/>
      <dgm:spPr/>
      <dgm:t>
        <a:bodyPr/>
        <a:lstStyle/>
        <a:p>
          <a:endParaRPr lang="ru-RU"/>
        </a:p>
      </dgm:t>
    </dgm:pt>
    <dgm:pt modelId="{A891444F-796D-4CDB-8DF6-1FFD522485FF}" type="sibTrans" cxnId="{D9B37033-E2C2-4B22-96F8-77E5CFC74E5F}">
      <dgm:prSet/>
      <dgm:spPr/>
      <dgm:t>
        <a:bodyPr/>
        <a:lstStyle/>
        <a:p>
          <a:endParaRPr lang="ru-RU"/>
        </a:p>
      </dgm:t>
    </dgm:pt>
    <dgm:pt modelId="{13D471FB-8942-423D-AC94-EA6522E23E30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Диагностический</a:t>
          </a:r>
          <a:endParaRPr lang="ru-RU" dirty="0"/>
        </a:p>
      </dgm:t>
    </dgm:pt>
    <dgm:pt modelId="{547E774B-1D1D-419F-A382-EFA3D147C53B}" type="parTrans" cxnId="{FE64014E-82C2-4E19-9FEF-389D4641D2DA}">
      <dgm:prSet/>
      <dgm:spPr/>
      <dgm:t>
        <a:bodyPr/>
        <a:lstStyle/>
        <a:p>
          <a:endParaRPr lang="ru-RU"/>
        </a:p>
      </dgm:t>
    </dgm:pt>
    <dgm:pt modelId="{E967332E-1272-418E-B79F-06B61F280F39}" type="sibTrans" cxnId="{FE64014E-82C2-4E19-9FEF-389D4641D2DA}">
      <dgm:prSet/>
      <dgm:spPr/>
      <dgm:t>
        <a:bodyPr/>
        <a:lstStyle/>
        <a:p>
          <a:endParaRPr lang="ru-RU"/>
        </a:p>
      </dgm:t>
    </dgm:pt>
    <dgm:pt modelId="{A8134DF1-ED44-4509-8358-D2D7FC53BBCD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Формирование, углубление и развитие способностей учащихся</a:t>
          </a:r>
          <a:endParaRPr lang="ru-RU" dirty="0"/>
        </a:p>
      </dgm:t>
    </dgm:pt>
    <dgm:pt modelId="{A378B9E1-F017-4F02-AB2D-0E71234AA07C}" type="parTrans" cxnId="{5AED4793-393E-47C3-A811-F7E145639A55}">
      <dgm:prSet/>
      <dgm:spPr/>
      <dgm:t>
        <a:bodyPr/>
        <a:lstStyle/>
        <a:p>
          <a:endParaRPr lang="ru-RU"/>
        </a:p>
      </dgm:t>
    </dgm:pt>
    <dgm:pt modelId="{BCD2F0F4-AF85-46BF-9EA3-436502991D18}" type="sibTrans" cxnId="{5AED4793-393E-47C3-A811-F7E145639A55}">
      <dgm:prSet/>
      <dgm:spPr/>
      <dgm:t>
        <a:bodyPr/>
        <a:lstStyle/>
        <a:p>
          <a:endParaRPr lang="ru-RU"/>
        </a:p>
      </dgm:t>
    </dgm:pt>
    <dgm:pt modelId="{77BD45F8-24F4-41E6-9570-E8C9AF01CDB9}" type="pres">
      <dgm:prSet presAssocID="{CD332876-3CB6-49DD-9EC5-632E034CED3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3C1822-063B-4F36-AFF2-F17E41F0DBE2}" type="pres">
      <dgm:prSet presAssocID="{4BDE96B8-88A0-4047-9E4D-58C27893EE86}" presName="composite" presStyleCnt="0"/>
      <dgm:spPr/>
    </dgm:pt>
    <dgm:pt modelId="{C4CAC739-CDD5-45CE-BF43-9D33EAF56E87}" type="pres">
      <dgm:prSet presAssocID="{4BDE96B8-88A0-4047-9E4D-58C27893EE86}" presName="LShape" presStyleLbl="alignNode1" presStyleIdx="0" presStyleCnt="5"/>
      <dgm:spPr/>
    </dgm:pt>
    <dgm:pt modelId="{85C4F93A-DCF8-430E-B27D-78A4C4B9A887}" type="pres">
      <dgm:prSet presAssocID="{4BDE96B8-88A0-4047-9E4D-58C27893EE86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8615A2-B5F4-409F-B9D3-709CD7CB25E6}" type="pres">
      <dgm:prSet presAssocID="{4BDE96B8-88A0-4047-9E4D-58C27893EE86}" presName="Triangle" presStyleLbl="alignNode1" presStyleIdx="1" presStyleCnt="5"/>
      <dgm:spPr/>
    </dgm:pt>
    <dgm:pt modelId="{C063BADE-C254-4DE6-B62D-D1280C53A394}" type="pres">
      <dgm:prSet presAssocID="{A891444F-796D-4CDB-8DF6-1FFD522485FF}" presName="sibTrans" presStyleCnt="0"/>
      <dgm:spPr/>
    </dgm:pt>
    <dgm:pt modelId="{F0EE4451-E0EB-4DE3-A306-EC002119B6D1}" type="pres">
      <dgm:prSet presAssocID="{A891444F-796D-4CDB-8DF6-1FFD522485FF}" presName="space" presStyleCnt="0"/>
      <dgm:spPr/>
    </dgm:pt>
    <dgm:pt modelId="{26A9ACDA-C687-4A9E-B416-EA42084123D0}" type="pres">
      <dgm:prSet presAssocID="{13D471FB-8942-423D-AC94-EA6522E23E30}" presName="composite" presStyleCnt="0"/>
      <dgm:spPr/>
    </dgm:pt>
    <dgm:pt modelId="{88B75C14-2436-468A-9F96-3580DA858618}" type="pres">
      <dgm:prSet presAssocID="{13D471FB-8942-423D-AC94-EA6522E23E30}" presName="LShape" presStyleLbl="alignNode1" presStyleIdx="2" presStyleCnt="5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669290E2-FB5A-4A98-8CE6-21C60E35B29B}" type="pres">
      <dgm:prSet presAssocID="{13D471FB-8942-423D-AC94-EA6522E23E30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532058-3D3E-41A2-A6DE-3BCB1EE13C11}" type="pres">
      <dgm:prSet presAssocID="{13D471FB-8942-423D-AC94-EA6522E23E30}" presName="Triangle" presStyleLbl="alignNode1" presStyleIdx="3" presStyleCnt="5"/>
      <dgm:spPr/>
    </dgm:pt>
    <dgm:pt modelId="{32F255FC-41F9-481F-8A06-98C4054AA0B1}" type="pres">
      <dgm:prSet presAssocID="{E967332E-1272-418E-B79F-06B61F280F39}" presName="sibTrans" presStyleCnt="0"/>
      <dgm:spPr/>
    </dgm:pt>
    <dgm:pt modelId="{89FE55AF-C419-4A93-A7B9-CA3977DD0925}" type="pres">
      <dgm:prSet presAssocID="{E967332E-1272-418E-B79F-06B61F280F39}" presName="space" presStyleCnt="0"/>
      <dgm:spPr/>
    </dgm:pt>
    <dgm:pt modelId="{88C6DA83-8369-4218-A463-D338267F2D8B}" type="pres">
      <dgm:prSet presAssocID="{A8134DF1-ED44-4509-8358-D2D7FC53BBCD}" presName="composite" presStyleCnt="0"/>
      <dgm:spPr/>
    </dgm:pt>
    <dgm:pt modelId="{22BCFB9F-9A0E-46B7-8629-02CBBF39F8AB}" type="pres">
      <dgm:prSet presAssocID="{A8134DF1-ED44-4509-8358-D2D7FC53BBCD}" presName="LShape" presStyleLbl="alignNode1" presStyleIdx="4" presStyleCnt="5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98FDEECA-5846-4D93-8F32-CA2A8D5CED21}" type="pres">
      <dgm:prSet presAssocID="{A8134DF1-ED44-4509-8358-D2D7FC53BBCD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B37033-E2C2-4B22-96F8-77E5CFC74E5F}" srcId="{CD332876-3CB6-49DD-9EC5-632E034CED3A}" destId="{4BDE96B8-88A0-4047-9E4D-58C27893EE86}" srcOrd="0" destOrd="0" parTransId="{2F36A51F-4A6F-4D40-B34E-DA41F65F1EF6}" sibTransId="{A891444F-796D-4CDB-8DF6-1FFD522485FF}"/>
    <dgm:cxn modelId="{5AED4793-393E-47C3-A811-F7E145639A55}" srcId="{CD332876-3CB6-49DD-9EC5-632E034CED3A}" destId="{A8134DF1-ED44-4509-8358-D2D7FC53BBCD}" srcOrd="2" destOrd="0" parTransId="{A378B9E1-F017-4F02-AB2D-0E71234AA07C}" sibTransId="{BCD2F0F4-AF85-46BF-9EA3-436502991D18}"/>
    <dgm:cxn modelId="{E00E017A-AD40-4666-81DE-2DD51F32D69D}" type="presOf" srcId="{A8134DF1-ED44-4509-8358-D2D7FC53BBCD}" destId="{98FDEECA-5846-4D93-8F32-CA2A8D5CED21}" srcOrd="0" destOrd="0" presId="urn:microsoft.com/office/officeart/2009/3/layout/StepUpProcess"/>
    <dgm:cxn modelId="{64FBD97A-5428-4182-A38E-D01BDE524136}" type="presOf" srcId="{CD332876-3CB6-49DD-9EC5-632E034CED3A}" destId="{77BD45F8-24F4-41E6-9570-E8C9AF01CDB9}" srcOrd="0" destOrd="0" presId="urn:microsoft.com/office/officeart/2009/3/layout/StepUpProcess"/>
    <dgm:cxn modelId="{FE64014E-82C2-4E19-9FEF-389D4641D2DA}" srcId="{CD332876-3CB6-49DD-9EC5-632E034CED3A}" destId="{13D471FB-8942-423D-AC94-EA6522E23E30}" srcOrd="1" destOrd="0" parTransId="{547E774B-1D1D-419F-A382-EFA3D147C53B}" sibTransId="{E967332E-1272-418E-B79F-06B61F280F39}"/>
    <dgm:cxn modelId="{78955A45-DAA5-4424-AD52-A67E30DB0274}" type="presOf" srcId="{13D471FB-8942-423D-AC94-EA6522E23E30}" destId="{669290E2-FB5A-4A98-8CE6-21C60E35B29B}" srcOrd="0" destOrd="0" presId="urn:microsoft.com/office/officeart/2009/3/layout/StepUpProcess"/>
    <dgm:cxn modelId="{9EB4A3DF-A613-4484-94A9-CC8426E53151}" type="presOf" srcId="{4BDE96B8-88A0-4047-9E4D-58C27893EE86}" destId="{85C4F93A-DCF8-430E-B27D-78A4C4B9A887}" srcOrd="0" destOrd="0" presId="urn:microsoft.com/office/officeart/2009/3/layout/StepUpProcess"/>
    <dgm:cxn modelId="{AF2F7B7E-3788-4690-A978-594EEA813061}" type="presParOf" srcId="{77BD45F8-24F4-41E6-9570-E8C9AF01CDB9}" destId="{3F3C1822-063B-4F36-AFF2-F17E41F0DBE2}" srcOrd="0" destOrd="0" presId="urn:microsoft.com/office/officeart/2009/3/layout/StepUpProcess"/>
    <dgm:cxn modelId="{2CFDA111-642B-4E34-970F-568094A1FD4C}" type="presParOf" srcId="{3F3C1822-063B-4F36-AFF2-F17E41F0DBE2}" destId="{C4CAC739-CDD5-45CE-BF43-9D33EAF56E87}" srcOrd="0" destOrd="0" presId="urn:microsoft.com/office/officeart/2009/3/layout/StepUpProcess"/>
    <dgm:cxn modelId="{D434FC3B-59E7-4AF1-A7DA-8ECECABE7D52}" type="presParOf" srcId="{3F3C1822-063B-4F36-AFF2-F17E41F0DBE2}" destId="{85C4F93A-DCF8-430E-B27D-78A4C4B9A887}" srcOrd="1" destOrd="0" presId="urn:microsoft.com/office/officeart/2009/3/layout/StepUpProcess"/>
    <dgm:cxn modelId="{8C72404B-D9C3-4317-8F51-19DBF56429CB}" type="presParOf" srcId="{3F3C1822-063B-4F36-AFF2-F17E41F0DBE2}" destId="{8A8615A2-B5F4-409F-B9D3-709CD7CB25E6}" srcOrd="2" destOrd="0" presId="urn:microsoft.com/office/officeart/2009/3/layout/StepUpProcess"/>
    <dgm:cxn modelId="{FE56B53A-1692-431B-B5FB-A1D7B76EA261}" type="presParOf" srcId="{77BD45F8-24F4-41E6-9570-E8C9AF01CDB9}" destId="{C063BADE-C254-4DE6-B62D-D1280C53A394}" srcOrd="1" destOrd="0" presId="urn:microsoft.com/office/officeart/2009/3/layout/StepUpProcess"/>
    <dgm:cxn modelId="{C616DE0E-16A6-4FDE-8EC0-9F579C23E92A}" type="presParOf" srcId="{C063BADE-C254-4DE6-B62D-D1280C53A394}" destId="{F0EE4451-E0EB-4DE3-A306-EC002119B6D1}" srcOrd="0" destOrd="0" presId="urn:microsoft.com/office/officeart/2009/3/layout/StepUpProcess"/>
    <dgm:cxn modelId="{F55CB6D5-4AAD-4CBC-A6A0-F2D546961219}" type="presParOf" srcId="{77BD45F8-24F4-41E6-9570-E8C9AF01CDB9}" destId="{26A9ACDA-C687-4A9E-B416-EA42084123D0}" srcOrd="2" destOrd="0" presId="urn:microsoft.com/office/officeart/2009/3/layout/StepUpProcess"/>
    <dgm:cxn modelId="{64BADAD8-E096-4C56-9448-3A8A813C9C6E}" type="presParOf" srcId="{26A9ACDA-C687-4A9E-B416-EA42084123D0}" destId="{88B75C14-2436-468A-9F96-3580DA858618}" srcOrd="0" destOrd="0" presId="urn:microsoft.com/office/officeart/2009/3/layout/StepUpProcess"/>
    <dgm:cxn modelId="{0196AD78-D523-4C9C-9AFA-FB835C2D61A0}" type="presParOf" srcId="{26A9ACDA-C687-4A9E-B416-EA42084123D0}" destId="{669290E2-FB5A-4A98-8CE6-21C60E35B29B}" srcOrd="1" destOrd="0" presId="urn:microsoft.com/office/officeart/2009/3/layout/StepUpProcess"/>
    <dgm:cxn modelId="{29F56845-492A-47BC-8ED1-9AD93CAAE34D}" type="presParOf" srcId="{26A9ACDA-C687-4A9E-B416-EA42084123D0}" destId="{0D532058-3D3E-41A2-A6DE-3BCB1EE13C11}" srcOrd="2" destOrd="0" presId="urn:microsoft.com/office/officeart/2009/3/layout/StepUpProcess"/>
    <dgm:cxn modelId="{4192E2CC-79CC-433A-A19B-7AD6AFC59665}" type="presParOf" srcId="{77BD45F8-24F4-41E6-9570-E8C9AF01CDB9}" destId="{32F255FC-41F9-481F-8A06-98C4054AA0B1}" srcOrd="3" destOrd="0" presId="urn:microsoft.com/office/officeart/2009/3/layout/StepUpProcess"/>
    <dgm:cxn modelId="{476DC14D-B1B1-4C8C-AD9B-893BC5401C07}" type="presParOf" srcId="{32F255FC-41F9-481F-8A06-98C4054AA0B1}" destId="{89FE55AF-C419-4A93-A7B9-CA3977DD0925}" srcOrd="0" destOrd="0" presId="urn:microsoft.com/office/officeart/2009/3/layout/StepUpProcess"/>
    <dgm:cxn modelId="{0A23BC31-9E96-4055-8C76-B2AA4C22D59C}" type="presParOf" srcId="{77BD45F8-24F4-41E6-9570-E8C9AF01CDB9}" destId="{88C6DA83-8369-4218-A463-D338267F2D8B}" srcOrd="4" destOrd="0" presId="urn:microsoft.com/office/officeart/2009/3/layout/StepUpProcess"/>
    <dgm:cxn modelId="{DB77A47B-45AE-40C3-919C-55E17ACC843D}" type="presParOf" srcId="{88C6DA83-8369-4218-A463-D338267F2D8B}" destId="{22BCFB9F-9A0E-46B7-8629-02CBBF39F8AB}" srcOrd="0" destOrd="0" presId="urn:microsoft.com/office/officeart/2009/3/layout/StepUpProcess"/>
    <dgm:cxn modelId="{3902C29D-43C3-4C33-B761-E0ECF810DC6D}" type="presParOf" srcId="{88C6DA83-8369-4218-A463-D338267F2D8B}" destId="{98FDEECA-5846-4D93-8F32-CA2A8D5CED2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5477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5791200" y="6454775"/>
            <a:ext cx="1981200" cy="244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429000" y="645477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EC66C6FE-B044-427B-B6D7-39C62472D81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7683500" y="6400800"/>
            <a:ext cx="107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hlink"/>
                </a:solidFill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1000" y="2286000"/>
            <a:ext cx="56388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00200"/>
            <a:ext cx="5638800" cy="6826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4B920-D6E6-4822-B102-DE239FBFBC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81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62184E-D80E-4CAC-BA73-F915BAACB2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131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6975" y="457200"/>
            <a:ext cx="4114800" cy="487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410200" y="6450013"/>
            <a:ext cx="22860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838200" cy="320675"/>
          </a:xfrm>
        </p:spPr>
        <p:txBody>
          <a:bodyPr/>
          <a:lstStyle>
            <a:lvl1pPr>
              <a:defRPr/>
            </a:lvl1pPr>
          </a:lstStyle>
          <a:p>
            <a:fld id="{6150A5A1-6DFD-407D-BB2B-5180D971F6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707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C2C7BF-1177-40EE-9FBA-76F44867B5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289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F899E-65A3-4652-9591-B961C19FFC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44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2067F-2699-47CF-A479-DAF0F0CB1B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078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F4CF9-3337-4EED-9142-98E7ED63D4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168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F8B74-7835-4A31-B5FB-C09D5D9EC8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319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061D2-93A2-41DB-960C-FC5988B7D4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661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93262-2D8F-4008-81C3-6DF366BC72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822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E1064-AD97-47CB-822D-2CD3DC7FF8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85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0" name="Group 56"/>
          <p:cNvGrpSpPr>
            <a:grpSpLocks/>
          </p:cNvGrpSpPr>
          <p:nvPr/>
        </p:nvGrpSpPr>
        <p:grpSpPr bwMode="auto">
          <a:xfrm>
            <a:off x="7938" y="501650"/>
            <a:ext cx="1108075" cy="336550"/>
            <a:chOff x="5" y="316"/>
            <a:chExt cx="698" cy="212"/>
          </a:xfrm>
        </p:grpSpPr>
        <p:sp>
          <p:nvSpPr>
            <p:cNvPr id="1044" name="Rectangle 20"/>
            <p:cNvSpPr>
              <a:spLocks noChangeArrowheads="1"/>
            </p:cNvSpPr>
            <p:nvPr userDrawn="1"/>
          </p:nvSpPr>
          <p:spPr bwMode="gray">
            <a:xfrm>
              <a:off x="5" y="480"/>
              <a:ext cx="698" cy="4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tint val="3647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gray">
            <a:xfrm>
              <a:off x="5" y="427"/>
              <a:ext cx="698" cy="4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tint val="3647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Rectangle 22"/>
            <p:cNvSpPr>
              <a:spLocks noChangeArrowheads="1"/>
            </p:cNvSpPr>
            <p:nvPr userDrawn="1"/>
          </p:nvSpPr>
          <p:spPr bwMode="gray">
            <a:xfrm>
              <a:off x="5" y="369"/>
              <a:ext cx="698" cy="4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tint val="3647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gray">
            <a:xfrm>
              <a:off x="5" y="316"/>
              <a:ext cx="698" cy="48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tint val="3647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10200" y="6450013"/>
            <a:ext cx="22860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400800"/>
            <a:ext cx="8382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fld id="{A3B1D359-7CA2-4CD2-B80D-63D97C31B37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gray">
          <a:xfrm>
            <a:off x="7580313" y="6384925"/>
            <a:ext cx="954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hlink"/>
                </a:solidFill>
              </a:rPr>
              <a:t>LOGO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196975" y="457200"/>
            <a:ext cx="41148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77" name="Freeform 53"/>
          <p:cNvSpPr>
            <a:spLocks/>
          </p:cNvSpPr>
          <p:nvPr/>
        </p:nvSpPr>
        <p:spPr bwMode="gray">
          <a:xfrm>
            <a:off x="1143000" y="457200"/>
            <a:ext cx="130175" cy="457200"/>
          </a:xfrm>
          <a:custGeom>
            <a:avLst/>
            <a:gdLst>
              <a:gd name="T0" fmla="*/ 96 w 96"/>
              <a:gd name="T1" fmla="*/ 0 h 288"/>
              <a:gd name="T2" fmla="*/ 0 w 96"/>
              <a:gd name="T3" fmla="*/ 0 h 288"/>
              <a:gd name="T4" fmla="*/ 0 w 96"/>
              <a:gd name="T5" fmla="*/ 288 h 288"/>
              <a:gd name="T6" fmla="*/ 96 w 96"/>
              <a:gd name="T7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" h="288">
                <a:moveTo>
                  <a:pt x="96" y="0"/>
                </a:moveTo>
                <a:lnTo>
                  <a:pt x="0" y="0"/>
                </a:lnTo>
                <a:lnTo>
                  <a:pt x="0" y="288"/>
                </a:lnTo>
                <a:lnTo>
                  <a:pt x="96" y="28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79" name="Group 55"/>
          <p:cNvGrpSpPr>
            <a:grpSpLocks/>
          </p:cNvGrpSpPr>
          <p:nvPr/>
        </p:nvGrpSpPr>
        <p:grpSpPr bwMode="auto">
          <a:xfrm>
            <a:off x="5311775" y="457200"/>
            <a:ext cx="3832225" cy="457200"/>
            <a:chOff x="3346" y="288"/>
            <a:chExt cx="2414" cy="288"/>
          </a:xfrm>
        </p:grpSpPr>
        <p:sp>
          <p:nvSpPr>
            <p:cNvPr id="1071" name="Rectangle 47"/>
            <p:cNvSpPr>
              <a:spLocks noChangeArrowheads="1"/>
            </p:cNvSpPr>
            <p:nvPr userDrawn="1"/>
          </p:nvSpPr>
          <p:spPr bwMode="gray">
            <a:xfrm>
              <a:off x="3422" y="493"/>
              <a:ext cx="2338" cy="48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2" name="Rectangle 48"/>
            <p:cNvSpPr>
              <a:spLocks noChangeArrowheads="1"/>
            </p:cNvSpPr>
            <p:nvPr userDrawn="1"/>
          </p:nvSpPr>
          <p:spPr bwMode="gray">
            <a:xfrm>
              <a:off x="3422" y="440"/>
              <a:ext cx="2338" cy="48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3" name="Rectangle 49"/>
            <p:cNvSpPr>
              <a:spLocks noChangeArrowheads="1"/>
            </p:cNvSpPr>
            <p:nvPr userDrawn="1"/>
          </p:nvSpPr>
          <p:spPr bwMode="gray">
            <a:xfrm>
              <a:off x="3421" y="382"/>
              <a:ext cx="2338" cy="48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4" name="Rectangle 50"/>
            <p:cNvSpPr>
              <a:spLocks noChangeArrowheads="1"/>
            </p:cNvSpPr>
            <p:nvPr userDrawn="1"/>
          </p:nvSpPr>
          <p:spPr bwMode="gray">
            <a:xfrm>
              <a:off x="3421" y="329"/>
              <a:ext cx="2338" cy="48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8" name="Freeform 54"/>
            <p:cNvSpPr>
              <a:spLocks/>
            </p:cNvSpPr>
            <p:nvPr userDrawn="1"/>
          </p:nvSpPr>
          <p:spPr bwMode="gray">
            <a:xfrm flipH="1">
              <a:off x="3346" y="288"/>
              <a:ext cx="48" cy="288"/>
            </a:xfrm>
            <a:custGeom>
              <a:avLst/>
              <a:gdLst>
                <a:gd name="T0" fmla="*/ 96 w 96"/>
                <a:gd name="T1" fmla="*/ 0 h 288"/>
                <a:gd name="T2" fmla="*/ 0 w 96"/>
                <a:gd name="T3" fmla="*/ 0 h 288"/>
                <a:gd name="T4" fmla="*/ 0 w 96"/>
                <a:gd name="T5" fmla="*/ 288 h 288"/>
                <a:gd name="T6" fmla="*/ 96 w 96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88">
                  <a:moveTo>
                    <a:pt x="96" y="0"/>
                  </a:moveTo>
                  <a:lnTo>
                    <a:pt x="0" y="0"/>
                  </a:lnTo>
                  <a:lnTo>
                    <a:pt x="0" y="288"/>
                  </a:lnTo>
                  <a:lnTo>
                    <a:pt x="96" y="28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6;&#1090;&#1095;&#1077;&#1090;\&#1088;&#1072;&#1073;&#1086;&#1090;&#1072;%20&#1074;%20&#1087;&#1072;&#1088;&#1077;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hyperlink" Target="file:///F:\&#1086;&#1090;&#1095;&#1077;&#1090;\&#1082;&#1072;&#1088;&#1090;&#1072;%20&#1088;&#1072;&#1079;&#1074;&#1080;&#1090;&#1080;&#1103;%20&#1059;&#1059;&#1044;.docx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Результаты экспериментальной работы  за 2012-2013 учебный год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228600" y="3320500"/>
            <a:ext cx="5638800" cy="38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/>
              <a:t>МБОУ СОШ № 169</a:t>
            </a:r>
            <a:endParaRPr lang="en-US" dirty="0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gray">
          <a:xfrm>
            <a:off x="179512" y="3284984"/>
            <a:ext cx="5943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gray">
          <a:xfrm>
            <a:off x="249382" y="3276600"/>
            <a:ext cx="5943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gray">
          <a:xfrm rot="5400000">
            <a:off x="2705100" y="3357143"/>
            <a:ext cx="228600" cy="1524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gray">
          <a:xfrm rot="5400000">
            <a:off x="2552700" y="3357143"/>
            <a:ext cx="228600" cy="1524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Работа в парах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916832"/>
            <a:ext cx="65024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работы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35696" y="1012086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Работа в парах </a:t>
            </a:r>
            <a:endParaRPr lang="ru-RU" sz="2800" dirty="0"/>
          </a:p>
        </p:txBody>
      </p:sp>
      <p:pic>
        <p:nvPicPr>
          <p:cNvPr id="8" name="работа в паре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7356" y="1785926"/>
            <a:ext cx="5500759" cy="412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19200"/>
            <a:ext cx="8363272" cy="5105400"/>
          </a:xfrm>
        </p:spPr>
        <p:txBody>
          <a:bodyPr/>
          <a:lstStyle/>
          <a:p>
            <a:r>
              <a:rPr lang="ru-RU" dirty="0" smtClean="0"/>
              <a:t>Работа в группах (окружающий мир)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252"/>
          <a:stretch/>
        </p:blipFill>
        <p:spPr>
          <a:xfrm>
            <a:off x="323528" y="2060848"/>
            <a:ext cx="3755357" cy="29363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8087" y="2780928"/>
            <a:ext cx="4165790" cy="312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8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19200"/>
            <a:ext cx="8363272" cy="5105400"/>
          </a:xfrm>
        </p:spPr>
        <p:txBody>
          <a:bodyPr/>
          <a:lstStyle/>
          <a:p>
            <a:r>
              <a:rPr lang="ru-RU" dirty="0" smtClean="0"/>
              <a:t>Работа группах(технология)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1844825"/>
            <a:ext cx="3100564" cy="25382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1795977"/>
            <a:ext cx="3168352" cy="25382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5696" y="4309673"/>
            <a:ext cx="3241965" cy="24245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4149080"/>
            <a:ext cx="3312368" cy="248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24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219200"/>
            <a:ext cx="8339269" cy="51054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Мероприятия по предмету в классе.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1916832"/>
            <a:ext cx="3965911" cy="31143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3968" y="3356992"/>
            <a:ext cx="3684143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33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работы</a:t>
            </a:r>
            <a:endParaRPr lang="ru-RU" dirty="0"/>
          </a:p>
        </p:txBody>
      </p:sp>
      <p:pic>
        <p:nvPicPr>
          <p:cNvPr id="72706" name="Picture 2" descr="J:\краденое солнце\20130228_1416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5040560" cy="378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1052736"/>
            <a:ext cx="7056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800" dirty="0"/>
              <a:t>Мероприятия по предмету в классе</a:t>
            </a:r>
          </a:p>
        </p:txBody>
      </p:sp>
    </p:spTree>
    <p:extLst>
      <p:ext uri="{BB962C8B-B14F-4D97-AF65-F5344CB8AC3E}">
        <p14:creationId xmlns:p14="http://schemas.microsoft.com/office/powerpoint/2010/main" val="281111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работы</a:t>
            </a:r>
            <a:endParaRPr lang="ru-RU" dirty="0"/>
          </a:p>
        </p:txBody>
      </p:sp>
      <p:pic>
        <p:nvPicPr>
          <p:cNvPr id="71682" name="Picture 2" descr="J:\фото телефон 1\20130326_0942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4627736" cy="347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4" name="Picture 4" descr="J:\фото телефон 1\20130326_09430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858126"/>
            <a:ext cx="4824536" cy="36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84168" y="1556792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Внеклассные мероприятия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4907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Карта развития</a:t>
            </a:r>
            <a:endParaRPr lang="ru-RU" dirty="0"/>
          </a:p>
        </p:txBody>
      </p:sp>
      <p:sp>
        <p:nvSpPr>
          <p:cNvPr id="5" name="Управляющая кнопка: документ 4">
            <a:hlinkClick r:id="rId2" action="ppaction://hlinkfile" highlightClick="1"/>
          </p:cNvPr>
          <p:cNvSpPr/>
          <p:nvPr/>
        </p:nvSpPr>
        <p:spPr>
          <a:xfrm>
            <a:off x="4998975" y="1124744"/>
            <a:ext cx="737232" cy="864096"/>
          </a:xfrm>
          <a:prstGeom prst="actionButtonDocumen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58584433"/>
              </p:ext>
            </p:extLst>
          </p:nvPr>
        </p:nvGraphicFramePr>
        <p:xfrm>
          <a:off x="1524000" y="19888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7682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105400"/>
          </a:xfrm>
        </p:spPr>
        <p:txBody>
          <a:bodyPr/>
          <a:lstStyle/>
          <a:p>
            <a:r>
              <a:rPr lang="ru-RU" dirty="0" smtClean="0"/>
              <a:t>Анкетирование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317482"/>
              </p:ext>
            </p:extLst>
          </p:nvPr>
        </p:nvGraphicFramePr>
        <p:xfrm>
          <a:off x="467543" y="1412773"/>
          <a:ext cx="8208912" cy="48624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{793D81CF-94F2-401A-BA57-92F5A7B2D0C5}</a:tableStyleId>
              </a:tblPr>
              <a:tblGrid>
                <a:gridCol w="915678"/>
                <a:gridCol w="884523"/>
                <a:gridCol w="81232"/>
                <a:gridCol w="1126714"/>
                <a:gridCol w="1015830"/>
                <a:gridCol w="965755"/>
                <a:gridCol w="1076636"/>
                <a:gridCol w="1015830"/>
                <a:gridCol w="1126714"/>
              </a:tblGrid>
              <a:tr h="331665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Участники, которым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Участники, которые в ситуации общения с малознакомыми людьми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3329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стало легче общаться на подобных мероприятиях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стало легче общаться на подобных мероприятиях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стали испытывать меньше напряжения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не стали испытывать меньше напряжения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8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</a:tr>
              <a:tr h="1812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36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18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19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43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25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57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</a:tr>
              <a:tr h="165832">
                <a:tc gridSpan="9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832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Участники, которые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Участники, которые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7497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научились работать в </a:t>
                      </a:r>
                      <a:endParaRPr lang="ru-RU" sz="9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группе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научились 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работать в группе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стали более 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общительными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не стали более </a:t>
                      </a:r>
                      <a:endParaRPr lang="ru-RU" sz="9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общительными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8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</a:tr>
              <a:tr h="1658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35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80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50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</a:tr>
              <a:tr h="165832">
                <a:tc gridSpan="9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832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Участники, которые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Участники, которые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3329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стали относиться к </a:t>
                      </a:r>
                      <a:endParaRPr lang="ru-RU" sz="9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людям менее </a:t>
                      </a:r>
                      <a:endParaRPr lang="ru-RU" sz="9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настороженно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стали 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относиться к 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людям менее 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настороженно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нашли друзей по интересам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нашли друзей по интересам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8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</a:tr>
              <a:tr h="1658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17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39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27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61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30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31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70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</a:tr>
              <a:tr h="165832">
                <a:tc gridSpan="9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832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Участники, которым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Участники, которые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665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стали интереснее другие люди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Не стали </a:t>
                      </a:r>
                      <a:r>
                        <a:rPr lang="ru-RU" sz="1100" dirty="0">
                          <a:effectLst/>
                        </a:rPr>
                        <a:t>интереснее другие люди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стали менее </a:t>
                      </a:r>
                      <a:endParaRPr lang="ru-RU" sz="9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застенчивыми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стали менее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застенчивыми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8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чел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</a:tr>
              <a:tr h="1658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26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59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41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18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41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26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59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936" marR="5293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605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Диссеминация</a:t>
            </a:r>
            <a:br>
              <a:rPr lang="ru-RU" dirty="0" smtClean="0"/>
            </a:br>
            <a:r>
              <a:rPr lang="ru-RU" dirty="0" smtClean="0"/>
              <a:t>опыта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150640"/>
            <a:ext cx="3600450" cy="510540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1196752"/>
            <a:ext cx="3535411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2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4743177" cy="487363"/>
          </a:xfrm>
        </p:spPr>
        <p:txBody>
          <a:bodyPr/>
          <a:lstStyle/>
          <a:p>
            <a:r>
              <a:rPr lang="ru-RU" dirty="0" smtClean="0"/>
              <a:t>Карта эксперимента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496944" cy="5415880"/>
          </a:xfrm>
        </p:spPr>
        <p:txBody>
          <a:bodyPr/>
          <a:lstStyle/>
          <a:p>
            <a:r>
              <a:rPr lang="ru-RU" sz="2800" i="1" u="sng" dirty="0" smtClean="0">
                <a:solidFill>
                  <a:schemeClr val="tx1"/>
                </a:solidFill>
              </a:rPr>
              <a:t>Тема</a:t>
            </a:r>
            <a:r>
              <a:rPr lang="ru-RU" sz="2800" dirty="0" smtClean="0">
                <a:solidFill>
                  <a:schemeClr val="tx1"/>
                </a:solidFill>
              </a:rPr>
              <a:t> «</a:t>
            </a:r>
            <a:r>
              <a:rPr lang="ru-RU" sz="2600" dirty="0" smtClean="0">
                <a:solidFill>
                  <a:schemeClr val="tx1"/>
                </a:solidFill>
              </a:rPr>
              <a:t>Развитие </a:t>
            </a:r>
            <a:r>
              <a:rPr lang="ru-RU" sz="2600" dirty="0">
                <a:solidFill>
                  <a:schemeClr val="tx1"/>
                </a:solidFill>
              </a:rPr>
              <a:t>коммуникативных универсальных учебных действий младших школьников  в ходе их  проектной деятельности</a:t>
            </a:r>
            <a:r>
              <a:rPr lang="ru-RU" sz="2600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sz="2600" i="1" u="sng" dirty="0" smtClean="0"/>
              <a:t>Руководитель проекта</a:t>
            </a:r>
            <a:r>
              <a:rPr lang="ru-RU" sz="2600" dirty="0" smtClean="0"/>
              <a:t>: доцент кафедры начального обучения ГБОУ ДПУ НИРО </a:t>
            </a:r>
            <a:r>
              <a:rPr lang="ru-RU" sz="2600" dirty="0" err="1" smtClean="0"/>
              <a:t>Рунова</a:t>
            </a:r>
            <a:r>
              <a:rPr lang="ru-RU" sz="2600" dirty="0" smtClean="0"/>
              <a:t> Т.А.</a:t>
            </a:r>
          </a:p>
          <a:p>
            <a:r>
              <a:rPr lang="ru-RU" sz="2600" i="1" u="sng" dirty="0" smtClean="0"/>
              <a:t>Ответственный за поведение эксперимента в МБОУ СОШ № 169</a:t>
            </a:r>
            <a:r>
              <a:rPr lang="ru-RU" sz="2600" i="1" dirty="0" smtClean="0"/>
              <a:t>:</a:t>
            </a:r>
            <a:r>
              <a:rPr lang="ru-RU" sz="2600" dirty="0" smtClean="0"/>
              <a:t>заместитель директора по УВР Гордеева Т.А.</a:t>
            </a:r>
          </a:p>
          <a:p>
            <a:r>
              <a:rPr lang="ru-RU" sz="2600" i="1" u="sng" dirty="0" smtClean="0"/>
              <a:t>Исполнители</a:t>
            </a:r>
            <a:r>
              <a:rPr lang="ru-RU" sz="2600" i="1" dirty="0" smtClean="0"/>
              <a:t>:</a:t>
            </a:r>
          </a:p>
          <a:p>
            <a:pPr marL="0" indent="0">
              <a:buNone/>
            </a:pPr>
            <a:r>
              <a:rPr lang="ru-RU" sz="2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Абашидзе Н.Е. – учитель начальных классов высшей категории</a:t>
            </a:r>
          </a:p>
          <a:p>
            <a:pPr marL="0" indent="0">
              <a:buNone/>
            </a:pPr>
            <a:r>
              <a:rPr lang="ru-RU" sz="26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Апполонова</a:t>
            </a:r>
            <a:r>
              <a:rPr lang="ru-RU" sz="2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Е.В. – учитель начальных классов высшей категории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5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Диссеминация опыта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257020"/>
            <a:ext cx="3456384" cy="4901116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1881" y="1246687"/>
            <a:ext cx="3333342" cy="472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5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WordArt 3"/>
          <p:cNvSpPr>
            <a:spLocks noChangeArrowheads="1" noChangeShapeType="1" noTextEdit="1"/>
          </p:cNvSpPr>
          <p:nvPr/>
        </p:nvSpPr>
        <p:spPr bwMode="gray">
          <a:xfrm>
            <a:off x="762000" y="2286000"/>
            <a:ext cx="502920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tx1"/>
                    </a:gs>
                  </a:gsLst>
                  <a:lin ang="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Спасибо</a:t>
            </a:r>
            <a:endParaRPr lang="ru-RU" sz="54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tx1"/>
                  </a:gs>
                </a:gsLst>
                <a:lin ang="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6974" y="457200"/>
            <a:ext cx="4383137" cy="487363"/>
          </a:xfrm>
        </p:spPr>
        <p:txBody>
          <a:bodyPr/>
          <a:lstStyle/>
          <a:p>
            <a:r>
              <a:rPr lang="ru-RU" dirty="0" smtClean="0"/>
              <a:t>Карта эксперимента: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i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Гипотеза:</a:t>
            </a:r>
            <a:r>
              <a:rPr lang="ru-RU" sz="2400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проектная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деятельность способствует формированию коммуникативных универсальных действий. </a:t>
            </a:r>
          </a:p>
          <a:p>
            <a:r>
              <a:rPr lang="ru-RU" sz="2400" i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</a:t>
            </a:r>
            <a:r>
              <a:rPr lang="ru-RU" sz="2400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работы: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создание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условий  для процесса формирования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КУУД учащихся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младших классов через использование проектного метода.</a:t>
            </a:r>
          </a:p>
          <a:p>
            <a:r>
              <a:rPr lang="ru-RU" sz="2400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Объект </a:t>
            </a:r>
            <a:r>
              <a:rPr lang="ru-RU" sz="2400" u="sng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исследования:</a:t>
            </a:r>
            <a:r>
              <a:rPr lang="ru-RU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процесс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развития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КУУД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учащихся начальной школы.</a:t>
            </a:r>
          </a:p>
          <a:p>
            <a:r>
              <a:rPr lang="ru-RU" sz="24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Предмет</a:t>
            </a:r>
            <a:r>
              <a:rPr lang="ru-RU" sz="2400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исследования: особенности проектного метода в процессе формирования коммуникативных универсальных действий младших школьников.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04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i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Задачи: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изучить теоретический материал о формировании и развитии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КУУД   младших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школьников;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 выявить особенности метода проекта, способствующие формированию и развитию коммуникативных способностей школьников;</a:t>
            </a:r>
          </a:p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проанализировать воздействие использования метода проектов на формирование коммуникативной компетентности.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6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6974" y="457200"/>
            <a:ext cx="4383137" cy="487363"/>
          </a:xfrm>
        </p:spPr>
        <p:txBody>
          <a:bodyPr/>
          <a:lstStyle/>
          <a:p>
            <a:r>
              <a:rPr lang="ru-RU" dirty="0" smtClean="0"/>
              <a:t>Карта эксперимента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ru-RU" u="sng" dirty="0"/>
              <a:t>Методы работы: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практическая научно-исследовательская деятельность учащихся, её изучение и систематизация, </a:t>
            </a:r>
            <a:endParaRPr lang="ru-RU" dirty="0" smtClean="0"/>
          </a:p>
          <a:p>
            <a:r>
              <a:rPr lang="ru-RU" dirty="0" smtClean="0"/>
              <a:t>мониторинг </a:t>
            </a:r>
            <a:r>
              <a:rPr lang="ru-RU" dirty="0"/>
              <a:t>развития </a:t>
            </a:r>
            <a:r>
              <a:rPr lang="ru-RU" dirty="0" err="1"/>
              <a:t>общеучебных</a:t>
            </a:r>
            <a:r>
              <a:rPr lang="ru-RU" dirty="0"/>
              <a:t>, информационных и коммуникативных умений и навыков учащихся в процессе проектно-исследовательской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196681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Карта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Прогноз ожидаемых результатов:</a:t>
            </a:r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u="sng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повышение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уровня качества знаний; 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создание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условий для разностороннего развития личности; 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формирование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способностей детей к аналитическому и творческому самовыражению личности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активизация мотивации к обучению.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69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работы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7305497"/>
              </p:ext>
            </p:extLst>
          </p:nvPr>
        </p:nvGraphicFramePr>
        <p:xfrm>
          <a:off x="457200" y="1219200"/>
          <a:ext cx="8229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495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Диагностики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Волшебный коврик (2 Б класс)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29508701"/>
              </p:ext>
            </p:extLst>
          </p:nvPr>
        </p:nvGraphicFramePr>
        <p:xfrm>
          <a:off x="611560" y="1916832"/>
          <a:ext cx="7776864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752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Диагностики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Рукавички (2 А класс) </a:t>
            </a:r>
          </a:p>
          <a:p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65590838"/>
              </p:ext>
            </p:extLst>
          </p:nvPr>
        </p:nvGraphicFramePr>
        <p:xfrm>
          <a:off x="755576" y="1988840"/>
          <a:ext cx="799288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7647621" y="5445224"/>
            <a:ext cx="1042416" cy="720080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134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тчёт">
  <a:themeElements>
    <a:clrScheme name="Тема Office 3">
      <a:dk1>
        <a:srgbClr val="0E3558"/>
      </a:dk1>
      <a:lt1>
        <a:srgbClr val="FFFFFF"/>
      </a:lt1>
      <a:dk2>
        <a:srgbClr val="006699"/>
      </a:dk2>
      <a:lt2>
        <a:srgbClr val="969696"/>
      </a:lt2>
      <a:accent1>
        <a:srgbClr val="3B86CB"/>
      </a:accent1>
      <a:accent2>
        <a:srgbClr val="5CB68D"/>
      </a:accent2>
      <a:accent3>
        <a:srgbClr val="FFFFFF"/>
      </a:accent3>
      <a:accent4>
        <a:srgbClr val="0A2C4A"/>
      </a:accent4>
      <a:accent5>
        <a:srgbClr val="AFC3E2"/>
      </a:accent5>
      <a:accent6>
        <a:srgbClr val="53A57F"/>
      </a:accent6>
      <a:hlink>
        <a:srgbClr val="CC3300"/>
      </a:hlink>
      <a:folHlink>
        <a:srgbClr val="333399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132767"/>
        </a:dk1>
        <a:lt1>
          <a:srgbClr val="FFFFFF"/>
        </a:lt1>
        <a:dk2>
          <a:srgbClr val="184BB2"/>
        </a:dk2>
        <a:lt2>
          <a:srgbClr val="C0C0C0"/>
        </a:lt2>
        <a:accent1>
          <a:srgbClr val="22A2E2"/>
        </a:accent1>
        <a:accent2>
          <a:srgbClr val="81CFEB"/>
        </a:accent2>
        <a:accent3>
          <a:srgbClr val="FFFFFF"/>
        </a:accent3>
        <a:accent4>
          <a:srgbClr val="0E2057"/>
        </a:accent4>
        <a:accent5>
          <a:srgbClr val="ABCEEE"/>
        </a:accent5>
        <a:accent6>
          <a:srgbClr val="74BBD5"/>
        </a:accent6>
        <a:hlink>
          <a:srgbClr val="55ABA9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37175B"/>
        </a:dk1>
        <a:lt1>
          <a:srgbClr val="FFFFFF"/>
        </a:lt1>
        <a:dk2>
          <a:srgbClr val="754ECC"/>
        </a:dk2>
        <a:lt2>
          <a:srgbClr val="C0C0C0"/>
        </a:lt2>
        <a:accent1>
          <a:srgbClr val="869EEC"/>
        </a:accent1>
        <a:accent2>
          <a:srgbClr val="EFA441"/>
        </a:accent2>
        <a:accent3>
          <a:srgbClr val="FFFFFF"/>
        </a:accent3>
        <a:accent4>
          <a:srgbClr val="2D124C"/>
        </a:accent4>
        <a:accent5>
          <a:srgbClr val="C3CCF4"/>
        </a:accent5>
        <a:accent6>
          <a:srgbClr val="D9943A"/>
        </a:accent6>
        <a:hlink>
          <a:srgbClr val="33835F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E3558"/>
        </a:dk1>
        <a:lt1>
          <a:srgbClr val="FFFFFF"/>
        </a:lt1>
        <a:dk2>
          <a:srgbClr val="006699"/>
        </a:dk2>
        <a:lt2>
          <a:srgbClr val="969696"/>
        </a:lt2>
        <a:accent1>
          <a:srgbClr val="3B86CB"/>
        </a:accent1>
        <a:accent2>
          <a:srgbClr val="5CB68D"/>
        </a:accent2>
        <a:accent3>
          <a:srgbClr val="FFFFFF"/>
        </a:accent3>
        <a:accent4>
          <a:srgbClr val="0A2C4A"/>
        </a:accent4>
        <a:accent5>
          <a:srgbClr val="AFC3E2"/>
        </a:accent5>
        <a:accent6>
          <a:srgbClr val="53A57F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отчёт</Template>
  <TotalTime>148</TotalTime>
  <Words>492</Words>
  <Application>Microsoft Office PowerPoint</Application>
  <PresentationFormat>Экран (4:3)</PresentationFormat>
  <Paragraphs>168</Paragraphs>
  <Slides>22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Verdana</vt:lpstr>
      <vt:lpstr>Wingdings</vt:lpstr>
      <vt:lpstr>отчёт</vt:lpstr>
      <vt:lpstr>Результаты экспериментальной работы  за 2012-2013 учебный год</vt:lpstr>
      <vt:lpstr>Карта эксперимента</vt:lpstr>
      <vt:lpstr>Карта эксперимента:</vt:lpstr>
      <vt:lpstr>Презентация PowerPoint</vt:lpstr>
      <vt:lpstr>Карта эксперимента</vt:lpstr>
      <vt:lpstr>Карта проекта</vt:lpstr>
      <vt:lpstr>Этапы работы</vt:lpstr>
      <vt:lpstr>Диагностики </vt:lpstr>
      <vt:lpstr>Диагностики</vt:lpstr>
      <vt:lpstr>Система работы</vt:lpstr>
      <vt:lpstr>Система работы </vt:lpstr>
      <vt:lpstr>Система работы</vt:lpstr>
      <vt:lpstr>Система работы</vt:lpstr>
      <vt:lpstr>Система работы</vt:lpstr>
      <vt:lpstr>Система работы</vt:lpstr>
      <vt:lpstr>Система работы</vt:lpstr>
      <vt:lpstr>Мониторинги</vt:lpstr>
      <vt:lpstr>Презентация PowerPoint</vt:lpstr>
      <vt:lpstr>Диссеминация опыта</vt:lpstr>
      <vt:lpstr>Диссеминация опыта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экспериментальной работы  за 2012-2013 учебный год</dc:title>
  <dc:creator>МАМА</dc:creator>
  <cp:lastModifiedBy>user</cp:lastModifiedBy>
  <cp:revision>13</cp:revision>
  <dcterms:created xsi:type="dcterms:W3CDTF">2013-05-21T18:42:37Z</dcterms:created>
  <dcterms:modified xsi:type="dcterms:W3CDTF">2015-01-31T13:37:48Z</dcterms:modified>
</cp:coreProperties>
</file>