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pg" ContentType="image/jpeg"/>
  <Override PartName="/ppt/media/image5.jpg" ContentType="image/jpeg"/>
  <Override PartName="/ppt/media/image6.jpg" ContentType="image/jpeg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28.jpg" ContentType="image/jpeg"/>
  <Override PartName="/ppt/media/image29.jpg" ContentType="image/jpe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media/image30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91" r:id="rId3"/>
    <p:sldId id="292" r:id="rId4"/>
    <p:sldId id="293" r:id="rId5"/>
    <p:sldId id="258" r:id="rId6"/>
    <p:sldId id="259" r:id="rId7"/>
    <p:sldId id="272" r:id="rId8"/>
    <p:sldId id="274" r:id="rId9"/>
    <p:sldId id="278" r:id="rId10"/>
    <p:sldId id="279" r:id="rId11"/>
    <p:sldId id="280" r:id="rId12"/>
    <p:sldId id="281" r:id="rId13"/>
    <p:sldId id="282" r:id="rId14"/>
    <p:sldId id="283" r:id="rId15"/>
    <p:sldId id="285" r:id="rId16"/>
    <p:sldId id="289" r:id="rId17"/>
    <p:sldId id="286" r:id="rId18"/>
    <p:sldId id="287" r:id="rId19"/>
    <p:sldId id="288" r:id="rId20"/>
    <p:sldId id="290" r:id="rId21"/>
    <p:sldId id="260" r:id="rId22"/>
    <p:sldId id="261" r:id="rId23"/>
    <p:sldId id="264" r:id="rId24"/>
    <p:sldId id="265" r:id="rId25"/>
    <p:sldId id="266" r:id="rId26"/>
    <p:sldId id="267" r:id="rId27"/>
    <p:sldId id="262" r:id="rId28"/>
    <p:sldId id="263" r:id="rId29"/>
    <p:sldId id="268" r:id="rId30"/>
    <p:sldId id="269" r:id="rId31"/>
    <p:sldId id="295" r:id="rId32"/>
    <p:sldId id="296" r:id="rId33"/>
    <p:sldId id="275" r:id="rId34"/>
    <p:sldId id="276" r:id="rId35"/>
  </p:sldIdLst>
  <p:sldSz cx="9906000" cy="6858000" type="A4"/>
  <p:notesSz cx="6858000" cy="9144000"/>
  <p:defaultTextStyle>
    <a:defPPr>
      <a:defRPr lang="ru-RU"/>
    </a:defPPr>
    <a:lvl1pPr marL="0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1pPr>
    <a:lvl2pPr marL="398342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2pPr>
    <a:lvl3pPr marL="796684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3pPr>
    <a:lvl4pPr marL="1195026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4pPr>
    <a:lvl5pPr marL="1593368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5pPr>
    <a:lvl6pPr marL="1991711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6pPr>
    <a:lvl7pPr marL="2390053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7pPr>
    <a:lvl8pPr marL="2788396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8pPr>
    <a:lvl9pPr marL="3186738" algn="l" defTabSz="796684" rtl="0" eaLnBrk="1" latinLnBrk="0" hangingPunct="1">
      <a:defRPr sz="156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110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Школьники имеющие ПК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Школьники имеющие ПК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Время проводимое за ПК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Лист1!$A$2:$A$5</c:f>
              <c:strCache>
                <c:ptCount val="4"/>
                <c:pt idx="0">
                  <c:v>Более 2-3 часов</c:v>
                </c:pt>
                <c:pt idx="1">
                  <c:v>1-2 часа</c:v>
                </c:pt>
                <c:pt idx="2">
                  <c:v>Не более часа</c:v>
                </c:pt>
                <c:pt idx="3">
                  <c:v>По разному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10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ПК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Применение ПК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Лист1!$A$2:$A$5</c:f>
              <c:strCache>
                <c:ptCount val="4"/>
                <c:pt idx="0">
                  <c:v>Обучение</c:v>
                </c:pt>
                <c:pt idx="1">
                  <c:v>Чтение книг</c:v>
                </c:pt>
                <c:pt idx="2">
                  <c:v>Просмотр фильмов</c:v>
                </c:pt>
                <c:pt idx="3">
                  <c:v>Игры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ПК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ребёнок выключает ПК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Когда ребёнок выключает ПК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Лист1!$A$2:$A$4</c:f>
              <c:strCache>
                <c:ptCount val="3"/>
                <c:pt idx="0">
                  <c:v>Когда наигрался</c:v>
                </c:pt>
                <c:pt idx="1">
                  <c:v>При проблемах с ПК</c:v>
                </c:pt>
                <c:pt idx="2">
                  <c:v>Заставляют родители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3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ПК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Ощущение недостатка времени проведённого за ПК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Моральная зависимость от ПК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Ребёнок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принимает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пищу у компьютера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Ребёнок принимет пищу у компьютера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 всё время за компьютером при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отсутствии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взрослых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Проводит всё время за компьютером при отсутсвии взрослых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Утрачивает ощущение времени за ПК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Утрачивает ощущение времени за ПК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dirty="0" smtClean="0"/>
              <a:t>Мнение родителя – </a:t>
            </a:r>
            <a:br>
              <a:rPr lang="ru-RU" dirty="0" smtClean="0"/>
            </a:br>
            <a:r>
              <a:rPr lang="ru-RU" dirty="0" smtClean="0"/>
              <a:t>компьютер это: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Ваше мнение - компьютер это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Лист1!$A$2:$A$4</c:f>
              <c:strCache>
                <c:ptCount val="3"/>
                <c:pt idx="0">
                  <c:v>Друг</c:v>
                </c:pt>
                <c:pt idx="1">
                  <c:v>Враг</c:v>
                </c:pt>
                <c:pt idx="2">
                  <c:v>Иное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752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2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38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19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28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024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20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4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46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05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449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DF9B7-2A5B-493B-BB94-F06F07A04A36}" type="datetimeFigureOut">
              <a:rPr lang="ru-RU" smtClean="0"/>
              <a:t>31.01.2015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99-CDEF-4D22-B24B-DEDCDE5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05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0" y="809625"/>
            <a:ext cx="9906000" cy="176235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Презентация на тему </a:t>
            </a:r>
            <a:r>
              <a:rPr lang="ru-RU" sz="4800" dirty="0">
                <a:solidFill>
                  <a:schemeClr val="bg1"/>
                </a:solidFill>
              </a:rPr>
              <a:t/>
            </a:r>
            <a:br>
              <a:rPr lang="ru-RU" sz="4800" dirty="0">
                <a:solidFill>
                  <a:schemeClr val="bg1"/>
                </a:solidFill>
              </a:rPr>
            </a:br>
            <a:r>
              <a:rPr lang="ru-RU" sz="4400" dirty="0">
                <a:solidFill>
                  <a:schemeClr val="bg1"/>
                </a:solidFill>
              </a:rPr>
              <a:t>«</a:t>
            </a:r>
            <a:r>
              <a:rPr lang="ru-RU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Компьютерная зависимость»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4619624"/>
            <a:ext cx="9906000" cy="184905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ученика 4 А класса</a:t>
            </a:r>
            <a:b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средней школы № 169 </a:t>
            </a:r>
            <a:b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Боброва Алексея</a:t>
            </a:r>
          </a:p>
        </p:txBody>
      </p:sp>
    </p:spTree>
    <p:extLst>
      <p:ext uri="{BB962C8B-B14F-4D97-AF65-F5344CB8AC3E}">
        <p14:creationId xmlns:p14="http://schemas.microsoft.com/office/powerpoint/2010/main" val="256269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41"/>
    </mc:Choice>
    <mc:Fallback xmlns="">
      <p:transition spd="slow" advTm="1284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2627" y="396510"/>
            <a:ext cx="8804134" cy="6198499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Введение.</a:t>
            </a:r>
          </a:p>
          <a:p>
            <a:endParaRPr lang="en-US" dirty="0"/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Тема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компьютерной зависимости для меня была абсолютно не знакома. Мне родители говорили, что много сидеть за компьютером вредно, но я не задумывался какой вред — это может принести.  Готовя материал к этой презентации, я понял, что к сожалению, мало материала о вреде компьютеров, где идёт обращение именно к детям. В основном информация рассчитана на взрослых: педагогов, психологов, врачей и просто родителей. Надеюсь, что этот материал будет доступен всем возрастам.</a:t>
            </a: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Компьютерная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стоит в одном ряду с алкогольной и наркотической зависимостью. Человек не может справиться с своими желаниями и наступает момент, когда уже не может остановиться. 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Мы говорим, что такого я всего лишь играю, я много учился и хочу отдохнуть.  В этом нет ничего страшного, но, если вы замечаете, что оторваться от игры с каждым разом всё труднее – надо задуматься. Проявление слабости — это не тогда, когда человек признается в своих ошибках, а когда игнорирует их и тем самым обманывает окружающих и самое главное себя. 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241104" y="6549290"/>
            <a:ext cx="56645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4535" y="388418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93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444"/>
    </mc:Choice>
    <mc:Fallback xmlns="">
      <p:transition spd="slow" advTm="7244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2627" y="396510"/>
            <a:ext cx="8674661" cy="6190407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большой вред наносит неконтролируемое время проведённое за компьютером на детей и подростков. Ведь наш организм продолжает расти и формироваться, и любые незначительные нарушения могут привести к серьёзным заболеваниям в дальнейшем. </a:t>
            </a:r>
          </a:p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- Мы неправильно сидим и происходит нарушение осанки. В дальнейшем это может привести к искривлению позвоночника и болезням, связанным с позвоночником. В том числе и головным болям. 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- Постоянная нагрузка мерцающего экрана на глаза может привести к потере зрения.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- Нам не хочется отрываться от игры или интересной передачи, и мы перекусываем, сидя у монитора, не замечая, что это становится всё чаще. Гастриты и другие заболевания желудочно-кишечного тракта с большим удовольствием останутся с нами на всю нашу жизнь. 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- Малоподвижный образ жизни (ведь движение мы видим глазами и не надо напрягаться) ведёт к нарушению обмена веществ, ожирению и другим малоприятным вещам.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- Не буду говорить к чему может привести, когда мы спешим скорее к компьютеру галопом бежим в туалет (забыв на обратной дороге помыть руки) и хватаем не доеденный бутерброд или ещё какую-либо еду.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8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16"/>
    </mc:Choice>
    <mc:Fallback xmlns="">
      <p:transition spd="slow" advTm="8781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95915" y="396510"/>
            <a:ext cx="8561373" cy="6190407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- И самое страшное компьютерная зависимость может привести к психическим заболеваниям. Прогресс не стоит на месте и с каждым годом разработчики игр делают их всё более реалистичными, также создаются гаджеты увеличивающие эту реалистичность. И мы, играя всё больше и больше вживается в сюжет, иногда представляя себя на месте героев игры. И постепенно теряя реальность происходящего. Нагрузка на нервную систему может привести к бессоннице, возбудимости или даже агрессии. В любом случае без помощи психолога, а в тяжёлых случаях психиатра справиться будет невозможно.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/>
              <a:t> </a:t>
            </a:r>
            <a:endParaRPr lang="ru-RU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7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76"/>
    </mc:Choice>
    <mc:Fallback xmlns="">
      <p:transition spd="slow" advTm="4547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711730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23833" y="382137"/>
            <a:ext cx="7547212" cy="11327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на тему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&lt;Компьютерная зависимость&gt;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33015" y="1910687"/>
            <a:ext cx="7124131" cy="99628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что такое &lt;зависимость&gt;???</a:t>
            </a:r>
          </a:p>
        </p:txBody>
      </p:sp>
      <p:sp>
        <p:nvSpPr>
          <p:cNvPr id="6" name="Овал 5"/>
          <p:cNvSpPr/>
          <p:nvPr/>
        </p:nvSpPr>
        <p:spPr>
          <a:xfrm>
            <a:off x="1433015" y="3302760"/>
            <a:ext cx="7438030" cy="3248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Зависимость – это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вещь, от которой человек зависит и не может спокойно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прожить без неё ни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один день. Зависимость бывает разной, но я расскажу про компьютерную.</a:t>
            </a:r>
          </a:p>
        </p:txBody>
      </p:sp>
    </p:spTree>
    <p:extLst>
      <p:ext uri="{BB962C8B-B14F-4D97-AF65-F5344CB8AC3E}">
        <p14:creationId xmlns:p14="http://schemas.microsoft.com/office/powerpoint/2010/main" val="259925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88"/>
    </mc:Choice>
    <mc:Fallback xmlns="">
      <p:transition spd="slow" advTm="1638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28549" y="436728"/>
            <a:ext cx="6482687" cy="73697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Следует сказать, что компьютерная зависимость тоже делится на:</a:t>
            </a:r>
          </a:p>
        </p:txBody>
      </p:sp>
      <p:sp>
        <p:nvSpPr>
          <p:cNvPr id="6" name="Стрелка вниз 5"/>
          <p:cNvSpPr/>
          <p:nvPr/>
        </p:nvSpPr>
        <p:spPr>
          <a:xfrm rot="19267234">
            <a:off x="5875239" y="1388293"/>
            <a:ext cx="1003881" cy="11463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483884">
            <a:off x="3228588" y="1451672"/>
            <a:ext cx="963872" cy="10883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73707" y="2620371"/>
            <a:ext cx="3070747" cy="808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от компьютерных игр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42463" y="2620371"/>
            <a:ext cx="3070747" cy="808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интернет-зависимость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56313" y="3562066"/>
            <a:ext cx="8393373" cy="3125337"/>
          </a:xfrm>
          <a:prstGeom prst="rect">
            <a:avLst/>
          </a:prstGeom>
          <a:solidFill>
            <a:srgbClr val="FFFFFF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В свою очередь, зависимость от компьютерных игр делится по типам игры. </a:t>
            </a:r>
          </a:p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Так, это: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ролевые игроманы, когда человек смотрит в игру глазами своего героя;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стратегические игры, которые менее опасны, однако, опять же, готовы втянуть в свой мир;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не ролевые игры, такие как различные головоломки, аркады, </a:t>
            </a:r>
            <a:r>
              <a:rPr lang="ru-RU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флеш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-игрушки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Особо опасными и в виртуальном мире являются азартные игры, ведь часто они вытягивают много денег с игроков.</a:t>
            </a:r>
          </a:p>
        </p:txBody>
      </p:sp>
    </p:spTree>
    <p:extLst>
      <p:ext uri="{BB962C8B-B14F-4D97-AF65-F5344CB8AC3E}">
        <p14:creationId xmlns:p14="http://schemas.microsoft.com/office/powerpoint/2010/main" val="155975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35"/>
    </mc:Choice>
    <mc:Fallback xmlns="">
      <p:transition spd="slow" advTm="3823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10" y="1430385"/>
            <a:ext cx="4215132" cy="31416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0553" y="150124"/>
            <a:ext cx="4471812" cy="6578221"/>
          </a:xfrm>
          <a:prstGeom prst="rect">
            <a:avLst/>
          </a:prstGeom>
          <a:solidFill>
            <a:srgbClr val="FFFFFF">
              <a:alpha val="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В любом случае любая зависимость — это болезнь.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Нам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кажется, что ничего страшного если я в свободное время поиграю на компьютере или по переписываюсь в чате.  И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ничего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нет страшного если я не заметил, что потратил на эти занятия чуть больше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времени,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чем планировал. Ведь я же ничего не законного не сделал! </a:t>
            </a:r>
          </a:p>
          <a:p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Но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можно ведь представить, что мы едим зимой на морозе мороженое, ведь нам совсем не холодно, а оно такое вкусное. И я не тороплюсь и буду есть аккуратно. Какая вероятность заболеть ангиной или хотя бы просто простудится?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  Просто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, казалось бы, даже в самых безобидных ситуациях может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таиться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опасность.</a:t>
            </a:r>
          </a:p>
        </p:txBody>
      </p:sp>
    </p:spTree>
    <p:extLst>
      <p:ext uri="{BB962C8B-B14F-4D97-AF65-F5344CB8AC3E}">
        <p14:creationId xmlns:p14="http://schemas.microsoft.com/office/powerpoint/2010/main" val="160023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845"/>
    </mc:Choice>
    <mc:Fallback xmlns="">
      <p:transition spd="slow" advTm="4484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6" y="1460311"/>
            <a:ext cx="4135597" cy="32481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53000" y="382137"/>
            <a:ext cx="4668673" cy="5936776"/>
          </a:xfrm>
          <a:prstGeom prst="rect">
            <a:avLst/>
          </a:prstGeom>
          <a:solidFill>
            <a:srgbClr val="FFFFFF">
              <a:alpha val="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Компьютерная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стала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серьёзным заболеванием с 1990 года, когда компьютерные технологии резко подскочили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вверх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ПК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наблюдается у подростков от 12 до 16 лет.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Компьютерно-игровая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обнаруживается сейчас у 10 – 14 % российских подростков.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49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27"/>
    </mc:Choice>
    <mc:Fallback xmlns="">
      <p:transition spd="slow" advTm="25427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04" y="559559"/>
            <a:ext cx="7751928" cy="58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32"/>
    </mc:Choice>
    <mc:Fallback xmlns="">
      <p:transition spd="slow" advTm="1893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798" y="97028"/>
            <a:ext cx="6638404" cy="31477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1194" y="3244756"/>
            <a:ext cx="9266830" cy="3428999"/>
          </a:xfrm>
          <a:prstGeom prst="rect">
            <a:avLst/>
          </a:prstGeom>
          <a:solidFill>
            <a:srgbClr val="FFFFFF">
              <a:alpha val="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мы ни наши родители уже не представляют себя без компьютера и интернета. Просмотр новостей, фильмов и передач. Поиск в интернете интересных событий в городе, заказ билетов в театры или путешествие, оплата коммунальных платежей и онлайн покупок в интернет магазинах.  И даже наши бабушки ищут информацию (зачастую с нашей помощью) о лекарствах и врачах. Всё это упрощает жизнь. Готовя эту презентацию, я даже представить не могу, что бы мне пришлось делать и сколько часов провести в читальном зале, если бы у меня не было компьютера. </a:t>
            </a:r>
          </a:p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Но в этом тоже состоит опасность, люди постепенно стали меньше двигаться, что вредно для нашего организма. А живое общение зачастую заменяют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виртуальным.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0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48"/>
    </mc:Choice>
    <mc:Fallback xmlns="">
      <p:transition spd="slow" advTm="5214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009934" y="272955"/>
            <a:ext cx="7970293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Существуют нормы, предусмотренные министерством здравоохранения, соответственно им ребёнок от 9 до 12 лет может работать за компьютером не больше 20 минут. </a:t>
            </a: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Конечно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не реально мало.  Но если соблюдать правила это время можно увеличить. Но всё-таки не более 1 – 1,5 часа в день.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68" y="2715905"/>
            <a:ext cx="3165463" cy="26191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217" y="2715904"/>
            <a:ext cx="3140505" cy="261917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71248" y="3031427"/>
            <a:ext cx="2647665" cy="23036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вы не хотите быть похожими на этих персонажей, то достаточно соблюдать некоторые правила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96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5"/>
    </mc:Choice>
    <mc:Fallback xmlns="">
      <p:transition spd="slow" advTm="32045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00752" y="354842"/>
            <a:ext cx="7738281" cy="832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начала вместе с родителями надо исследовать рабочее место у компьютера и сделать по возможности его более удобным. Чтобы вы могли правильно сидеть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35" y="1884841"/>
            <a:ext cx="7134330" cy="398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9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940"/>
    </mc:Choice>
    <mc:Fallback xmlns="">
      <p:transition spd="slow" advTm="4194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77922" y="327545"/>
            <a:ext cx="8652681" cy="22382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Надо научиться отвлекаться (как бы это сложно не было).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примерно каждые 20 минут хотя бы ненадолго отстраниться от монитора. Например, сходить попить, перекинуться парой слов с кем-нибудь из родных или просто посмотреть в окно. Можно сделать несколько гимнастических упражнений или выучить гимнастику для глаз. Будет очень забавно погримасничать перед зеркалом.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9" y="2715269"/>
            <a:ext cx="1724628" cy="1828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274" y="2715269"/>
            <a:ext cx="1761067" cy="17945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948" y="2729556"/>
            <a:ext cx="1743075" cy="1800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19" y="4651039"/>
            <a:ext cx="2808372" cy="19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9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17"/>
    </mc:Choice>
    <mc:Fallback xmlns="">
      <p:transition spd="slow" advTm="49617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8" y="1137739"/>
            <a:ext cx="4439032" cy="4362308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322627" y="1296537"/>
            <a:ext cx="4271749" cy="42035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Никогда не забывайте, что мы управляем компьютером, а не он нами!</a:t>
            </a:r>
          </a:p>
          <a:p>
            <a:pPr algn="ctr"/>
            <a:endParaRPr lang="ru-RU" sz="2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любая даже самая интересная игра не заменит нам прогулки с другом или мамину улыбку.</a:t>
            </a:r>
          </a:p>
        </p:txBody>
      </p:sp>
    </p:spTree>
    <p:extLst>
      <p:ext uri="{BB962C8B-B14F-4D97-AF65-F5344CB8AC3E}">
        <p14:creationId xmlns:p14="http://schemas.microsoft.com/office/powerpoint/2010/main" val="60450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11"/>
    </mc:Choice>
    <mc:Fallback xmlns="">
      <p:transition spd="slow" advTm="1511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9559" y="395784"/>
            <a:ext cx="8898340" cy="5895833"/>
          </a:xfrm>
          <a:prstGeom prst="rect">
            <a:avLst/>
          </a:prstGeom>
          <a:solidFill>
            <a:srgbClr val="5B9BD5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интернет безопасность я думаю, можно не говорить. Мы все знаем что в интернете много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не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прочь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поживиться за чужой счёт. И какими бы мы взрослыми не были надо прислушиваться к родителям. 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коем случае не давать никому своих данных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(адрес,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телефон,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электронную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почту). 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рассказывать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ничего о себе незнакомым людям (какими бы хорошими они не были). 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встречаться с людьми с которыми познакомились через интернет. 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конечно не открывать подозрительных писем и не отправлять </a:t>
            </a:r>
            <a:r>
              <a:rPr lang="ru-RU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54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76"/>
    </mc:Choice>
    <mc:Fallback xmlns="">
      <p:transition spd="slow" advTm="3767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1118">
            <a:off x="488157" y="414580"/>
            <a:ext cx="3390310" cy="25269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607" y="337403"/>
            <a:ext cx="2758936" cy="20906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9" y="3566703"/>
            <a:ext cx="4152900" cy="3098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5302">
            <a:off x="6022653" y="3857174"/>
            <a:ext cx="3331141" cy="27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8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76"/>
    </mc:Choice>
    <mc:Fallback xmlns="">
      <p:transition spd="slow" advTm="1137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48" y="668742"/>
            <a:ext cx="3073874" cy="23124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78" y="251646"/>
            <a:ext cx="4214313" cy="31773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63" y="3974910"/>
            <a:ext cx="3487371" cy="25623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462">
            <a:off x="5782184" y="3959102"/>
            <a:ext cx="3346922" cy="24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44"/>
    </mc:Choice>
    <mc:Fallback xmlns="">
      <p:transition spd="slow" advTm="11844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3" y="165479"/>
            <a:ext cx="3970579" cy="29871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7712">
            <a:off x="5548668" y="379226"/>
            <a:ext cx="3766590" cy="27926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83" y="3447767"/>
            <a:ext cx="4102100" cy="3060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917" y="3551126"/>
            <a:ext cx="4278668" cy="323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7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6"/>
    </mc:Choice>
    <mc:Fallback xmlns="">
      <p:transition spd="slow" advTm="1105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9" y="253621"/>
            <a:ext cx="3833695" cy="28574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054">
            <a:off x="5318551" y="381000"/>
            <a:ext cx="4127500" cy="304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9" y="3429000"/>
            <a:ext cx="4239147" cy="31208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801" y="3527244"/>
            <a:ext cx="40767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9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72"/>
    </mc:Choice>
    <mc:Fallback xmlns="">
      <p:transition spd="slow" advTm="10572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4024" y="586854"/>
            <a:ext cx="8925636" cy="25248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Чтобы провести социологическое исследование. Мы провели анкетирование.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  1 анкета: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школьников 9 –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приняло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участие 25 человек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  2 анкета: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родителей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приняло участие 21 человек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6854" y="3643952"/>
            <a:ext cx="8639033" cy="2579427"/>
          </a:xfrm>
          <a:prstGeom prst="rect">
            <a:avLst/>
          </a:prstGeom>
          <a:solidFill>
            <a:srgbClr val="5B9BD5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Анкеты и ответы на них приведены ниже.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91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15"/>
    </mc:Choice>
    <mc:Fallback xmlns="">
      <p:transition spd="slow" advTm="22815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841837"/>
              </p:ext>
            </p:extLst>
          </p:nvPr>
        </p:nvGraphicFramePr>
        <p:xfrm>
          <a:off x="539797" y="712554"/>
          <a:ext cx="8826405" cy="6002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7210"/>
                <a:gridCol w="580715"/>
                <a:gridCol w="678480"/>
              </a:tblGrid>
              <a:tr h="2321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</a:t>
                      </a:r>
                      <a:endParaRPr lang="ru-RU" sz="1400" b="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 Есть ли у тебя компьютер?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431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Есть ли у тебя гаджеты, которыми можно воспользоваться как замену компьютеру (смартфон, планшет, нетбук ...)?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400" u="sng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Пользуешься компьютером (гаджетами) для: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a)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Обучения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(поиска информации)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Просмотра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фильмов (передач, прослушивание музыки)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Чтение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книг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   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ru-RU" sz="1400" u="sng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Часто ты проводишь время за компьютером?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a)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Ежедневно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b)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Один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 в два дня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Только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 нечего делать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5. </a:t>
                      </a:r>
                      <a:r>
                        <a:rPr lang="ru-RU" sz="1400" u="sng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Какое количество времени за один подход ты посвящаешь компьютеру?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 часов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b)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часа (увлекаюсь игрой)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c)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часа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d)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по-разному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</a:t>
                      </a:r>
                      <a:r>
                        <a:rPr lang="ru-RU" sz="1400" u="sng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каком случае ты решаешь выключить компьютер?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устал или наигрался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 он завис или перегрелся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родители говорят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«Хватит играть»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7. </a:t>
                      </a:r>
                      <a:r>
                        <a:rPr lang="ru-RU" sz="1400" u="sng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 у тебя появляется свободное время, на что его потратишь?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конечно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на компьютер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зависит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настроения и желания, возможно, на компьютер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3212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 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вряд 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 буду сидеть за компьютером</a:t>
                      </a:r>
                      <a:endParaRPr lang="ru-RU" sz="14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0" y="164418"/>
            <a:ext cx="9906000" cy="46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Анкета для школьников 9 – 11 лет</a:t>
            </a:r>
            <a:endParaRPr lang="ru-RU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94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2"/>
    </mc:Choice>
    <mc:Fallback xmlns="">
      <p:transition spd="slow" advTm="4572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490895"/>
              </p:ext>
            </p:extLst>
          </p:nvPr>
        </p:nvGraphicFramePr>
        <p:xfrm>
          <a:off x="590550" y="143573"/>
          <a:ext cx="8724900" cy="65708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3421"/>
                <a:gridCol w="580424"/>
                <a:gridCol w="581055"/>
              </a:tblGrid>
              <a:tr h="8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 </a:t>
                      </a:r>
                      <a:r>
                        <a:rPr lang="ru-RU" sz="1300" u="sng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 ты предпочтёшь провести свободное время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Встречу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общение с друзьями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b)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Прогулку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c)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Проведу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за игрой на компьютере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9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Ты заранее думаешь об компьютерных играх, часто вспоминаешь предыдущие этапы игры, предвкушаешь последующие?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Ты постоянно ощущаешь недостаток времени, проведённого за компьютером, постоянно хочется посидеть подольше? 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3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Ты чувствуешь, что Тебе не всегда удаётся прекратить игру или выйти из соц. сети?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9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Ты чувствуешь себя раздражённым(ой) или усталым(ой), если долго не садишься за компьютер (игры, чаты, соц. сети)?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3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Обычно ты занимаешься компьютерными играми больше, чем планировал(а)?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606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Были случаи ли, когда Ты шёл(ла) на риск создать неприятности в учёбе (не сделанные уроки) или личной жизни (не довольство родителей) из-за компьютерной игры?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9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Считаю, что лучшие игры это 3D-экшин (Doom, Quake, Cont.Str., St.Trek Voyager и т.п.) 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5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Считаю, что именно те, кто не играет в 3D-экшин и прочие такого рода игры - Ламеры. 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2606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 Тебе приходилось садиться за компьютерную игру чтобы исправить себе настроение (например, чувство вины, беспомощности, раздражённости) или просто чтобы успокоиться. 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3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 Пропускал ли ты какие-то важные мероприятия или учёбе ради удовольствия посидеть за компьютером?</a:t>
                      </a:r>
                      <a:endParaRPr lang="ru-RU" sz="1300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 </a:t>
                      </a:r>
                      <a:r>
                        <a:rPr lang="ru-RU" sz="1300" u="sng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Чем для тебя является компьютер? Какую роль в твоей жизни он играет?</a:t>
                      </a:r>
                      <a:endParaRPr lang="ru-RU" sz="1300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для меня все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17376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большую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роль, но и других интересных вещей в жизни много, которые тоже для меня много значат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занимает какое-то особое место в моей жизни 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 </a:t>
                      </a:r>
                      <a:r>
                        <a:rPr lang="ru-RU" sz="1300" u="sng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 ты приходишь домой, то первым делом:</a:t>
                      </a:r>
                      <a:endParaRPr lang="ru-RU" sz="1300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иду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компьютеру и включаю его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каждый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 бывает по-разному, иногда сажусь за компьютер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300" b="1" baseline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  <a:tr h="8688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  </a:t>
                      </a:r>
                      <a:r>
                        <a:rPr lang="ru-RU" sz="13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точно 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сажусь за компьютер</a:t>
                      </a:r>
                      <a:endParaRPr lang="ru-RU" sz="1300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b="1" baseline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>
                    <a:solidFill>
                      <a:srgbClr val="FFFFFF">
                        <a:alpha val="14902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74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4"/>
    </mc:Choice>
    <mc:Fallback xmlns="">
      <p:transition spd="slow" advTm="7184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440566662"/>
              </p:ext>
            </p:extLst>
          </p:nvPr>
        </p:nvGraphicFramePr>
        <p:xfrm>
          <a:off x="-1" y="1"/>
          <a:ext cx="4953001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697885647"/>
              </p:ext>
            </p:extLst>
          </p:nvPr>
        </p:nvGraphicFramePr>
        <p:xfrm>
          <a:off x="1" y="3429000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186149" y="709684"/>
            <a:ext cx="4544705" cy="5118854"/>
          </a:xfrm>
          <a:prstGeom prst="roundRect">
            <a:avLst/>
          </a:prstGeom>
          <a:solidFill>
            <a:srgbClr val="FFFFFF">
              <a:alpha val="14902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мы видим из результатов проведённого опроса большая часть детей школьного возраста имеет дома ПК, и если раньше личный компьютер был доступен только семьям с большим достатком, то в наше время он поселился практически в каждой семье. Нередко компьютер становится основным «собеседником» и другом детей. Родители не всегда контролируют время проводимое их ребёнком за мерцающим синим экраном.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94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96"/>
    </mc:Choice>
    <mc:Fallback xmlns="">
      <p:transition spd="slow" advTm="41396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201386751"/>
              </p:ext>
            </p:extLst>
          </p:nvPr>
        </p:nvGraphicFramePr>
        <p:xfrm>
          <a:off x="0" y="996287"/>
          <a:ext cx="4953000" cy="4681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158854" y="204716"/>
            <a:ext cx="4572000" cy="5736491"/>
          </a:xfrm>
          <a:prstGeom prst="roundRect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 основной целью применения компьютера становятся разные развлечения. Основными из них являются просмотр фильмов и различные игры. Так же встречаются и увлечения разными социальными сетями, в которых можно  раствориться полностью. С их помощью есть возможность заменить реальное общение виртуальным. Такая замена никогда не бывает полезна. Ведь в социальных сетях большинство информации рассчитано на взрослых посетителей.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2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80"/>
    </mc:Choice>
    <mc:Fallback xmlns="">
      <p:transition spd="slow" advTm="3218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83495473"/>
              </p:ext>
            </p:extLst>
          </p:nvPr>
        </p:nvGraphicFramePr>
        <p:xfrm>
          <a:off x="0" y="1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202006452"/>
              </p:ext>
            </p:extLst>
          </p:nvPr>
        </p:nvGraphicFramePr>
        <p:xfrm>
          <a:off x="1124801" y="900753"/>
          <a:ext cx="7683691" cy="3903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97507" y="5268036"/>
            <a:ext cx="7710985" cy="783193"/>
          </a:xfrm>
          <a:prstGeom prst="roundRect">
            <a:avLst/>
          </a:prstGeom>
          <a:solidFill>
            <a:srgbClr val="FFFFFF">
              <a:alpha val="14902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Многие дети не могут остановиться и закончить игру сами, поэтому очень важен контроль со стороны родителей.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3"/>
    </mc:Choice>
    <mc:Fallback xmlns="">
      <p:transition spd="slow" advTm="10613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83495473"/>
              </p:ext>
            </p:extLst>
          </p:nvPr>
        </p:nvGraphicFramePr>
        <p:xfrm>
          <a:off x="0" y="1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35873370"/>
              </p:ext>
            </p:extLst>
          </p:nvPr>
        </p:nvGraphicFramePr>
        <p:xfrm>
          <a:off x="0" y="1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584537122"/>
              </p:ext>
            </p:extLst>
          </p:nvPr>
        </p:nvGraphicFramePr>
        <p:xfrm>
          <a:off x="1" y="3429000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72501" y="204716"/>
            <a:ext cx="4408227" cy="6013609"/>
          </a:xfrm>
          <a:prstGeom prst="roundRect">
            <a:avLst/>
          </a:prstGeom>
          <a:solidFill>
            <a:srgbClr val="FFFFFF">
              <a:alpha val="14902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растущей компьютерной зависимости ребёнок ощущает желание всё больше и больше проводить времени за компьютером играя в игры или общаясь в разных социальных сетях и чатах, ведь в интернете столько интересных мест где можно написать очередной пост шедевр, о том, как он срубает голову огромному дракону, и успеть это сделать – самое главное на сегодняшний день! Если у него пропадает возможность использовать компьютер для своих целей, он становится раздражительным, нервным.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43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00"/>
    </mc:Choice>
    <mc:Fallback xmlns="">
      <p:transition spd="slow" advTm="353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010008"/>
              </p:ext>
            </p:extLst>
          </p:nvPr>
        </p:nvGraphicFramePr>
        <p:xfrm>
          <a:off x="517478" y="1957421"/>
          <a:ext cx="8871043" cy="4109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4455"/>
                <a:gridCol w="1043294"/>
                <a:gridCol w="1043294"/>
              </a:tblGrid>
              <a:tr h="89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Вопрос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78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Есть ли у Вашего ребёнка дома личный компьютер (гаджет заменяющий компьютер)?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78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Сколько времени в день Ваш ребёнок проводит за компьютером?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 rowSpan="6"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ru-RU" sz="1400" u="sng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использования компьютера ребёнком: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урокам, поиск «учебной»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информации;</a:t>
                      </a:r>
                    </a:p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поиск в интернет «вне учебной» информации (музыка, ролики, фильмы и т.д.);</a:t>
                      </a:r>
                    </a:p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общение;</a:t>
                      </a:r>
                    </a:p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d)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просмотр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фильмов;</a:t>
                      </a:r>
                    </a:p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e)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чтение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книг;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f) 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компьютерные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063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063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785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ru-RU" sz="1400" u="sng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Какие игры предпочитает Ваш ребёнок?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игры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войны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стратегические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типа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"тетрис"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d)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графические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Знакомы ли Вам названия, правила этих игр?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Знаете ли Вы какие сайты посещает ваш ребёнок и с какой целью?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755101"/>
            <a:ext cx="9906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Анкета для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40604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08"/>
    </mc:Choice>
    <mc:Fallback xmlns="">
      <p:transition spd="slow" advTm="7808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290958"/>
              </p:ext>
            </p:extLst>
          </p:nvPr>
        </p:nvGraphicFramePr>
        <p:xfrm>
          <a:off x="517478" y="324372"/>
          <a:ext cx="8871043" cy="57861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4455"/>
                <a:gridCol w="1043294"/>
                <a:gridCol w="1043294"/>
              </a:tblGrid>
              <a:tr h="162234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Ребёнок испытывает затруднения, раздражается, грустит при необходимости закончить компьютерную игру?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78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Ради компьютерной игры ребёнок жертвует времяпровождением с семьёй, друзьями?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Ребёнок испытывает потребность проводить за игрой все больше времени?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Из-за компьютерной игры ребёнок пренебрегает сном?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Из-за компьютерной игры ребёнок пренебрегает личной гигиеной?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Принимает пищу возле монитора компьютера?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Если взрослые отсутствуют дома, все время проводит за компьютером?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Если компьютер сломался, сильно раздражается?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Не делает уроки, не слушает замечания?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Не заканчивает игру, пока не достигнет желаемого уровня?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 Слишком сильно гордится результатами и достижениями в играх и сообщает о них всем окружающим?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 Включая компьютер, утрачивает ощущение времени?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 Игра за компьютером служит ведущим средством для достижения комфортного состояния ребёнка?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 После компьютерной игры у ребёнка возникает плохое самочувствие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162234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 Во время компьютерной игры ребёнок полностью отрешается от реальной действительности, целиком переносясь в мир игры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 Есть ли у Вашего ребёнка хобби?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 Посещает ли Ваш ребёнок кружки, спортивные секции?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 Ваше мнение: Компьютер – это: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a)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враг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b)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  <a:tr h="89286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35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c)    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288" marR="31288" marT="0" marB="0">
                    <a:solidFill>
                      <a:schemeClr val="bg1">
                        <a:alpha val="1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28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52"/>
    </mc:Choice>
    <mc:Fallback xmlns="">
      <p:transition spd="slow" advTm="12952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00904688"/>
              </p:ext>
            </p:extLst>
          </p:nvPr>
        </p:nvGraphicFramePr>
        <p:xfrm>
          <a:off x="0" y="1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288339345"/>
              </p:ext>
            </p:extLst>
          </p:nvPr>
        </p:nvGraphicFramePr>
        <p:xfrm>
          <a:off x="0" y="3429000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227093" y="245660"/>
            <a:ext cx="4476465" cy="6068080"/>
          </a:xfrm>
          <a:prstGeom prst="roundRect">
            <a:avLst/>
          </a:prstGeom>
          <a:solidFill>
            <a:srgbClr val="FFFFFF">
              <a:alpha val="14902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Довольно часто дети принимают пищу сидя у монитора компьютера, или даже не отрываясь от своего любимого занятия, превращая объём крошек застрявших в клавиатуре в стратегический запас пищи на пару месяцев для небольшого государства.</a:t>
            </a:r>
            <a:b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 же некоторые дети при отсутствии контроля со стороны взрослых проводят всё доступное время за компьютером. Они ныряют в виртуальный мир с головой и сигналом к возвращению служит только фраза родителя: «Со всей страной пообщался?»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79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00"/>
    </mc:Choice>
    <mc:Fallback xmlns="">
      <p:transition spd="slow" advTm="392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319948594"/>
              </p:ext>
            </p:extLst>
          </p:nvPr>
        </p:nvGraphicFramePr>
        <p:xfrm>
          <a:off x="0" y="1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141550633"/>
              </p:ext>
            </p:extLst>
          </p:nvPr>
        </p:nvGraphicFramePr>
        <p:xfrm>
          <a:off x="0" y="3429000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53000" y="560754"/>
            <a:ext cx="4641376" cy="5736491"/>
          </a:xfrm>
          <a:prstGeom prst="roundRect">
            <a:avLst/>
          </a:prstGeom>
          <a:solidFill>
            <a:srgbClr val="FFFFFF">
              <a:alpha val="14902"/>
            </a:srgb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Поэтому самое главное, что бы родители и дети помнили: Компьютер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интернет — это гениальные изобретения человечества. Но, как и в любом другом деле не надо забывать о правилах пользования этими изобретениями. Ведь когда-то придумали готовить еду на огне, но мы не разжигаем огонь посреди квартиры. Огонь является нашим другом до тех пор, пока мы контролируем процесс. </a:t>
            </a:r>
            <a:endParaRPr 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То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 самое можно сделать и в отношении компьютера и интернета</a:t>
            </a:r>
          </a:p>
        </p:txBody>
      </p:sp>
    </p:spTree>
    <p:extLst>
      <p:ext uri="{BB962C8B-B14F-4D97-AF65-F5344CB8AC3E}">
        <p14:creationId xmlns:p14="http://schemas.microsoft.com/office/powerpoint/2010/main" val="384345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96"/>
    </mc:Choice>
    <mc:Fallback xmlns="">
      <p:transition spd="slow" advTm="36996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2627" y="396510"/>
            <a:ext cx="8674661" cy="6190407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Вывод. </a:t>
            </a:r>
          </a:p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результатам проведённого опроса путём анкетирования среди школьников 9 – 11 лет можно сделать вывод. Эту возрастную группу детей несмотря на то что почти у всех есть компьютер (или другие гаджеты, заменяющие его) в большинстве своём нельзя назвать </a:t>
            </a:r>
            <a:r>
              <a:rPr lang="ru-RU" sz="1900" dirty="0" err="1">
                <a:latin typeface="Arial" panose="020B0604020202020204" pitchFamily="34" charset="0"/>
                <a:cs typeface="Arial" panose="020B0604020202020204" pitchFamily="34" charset="0"/>
              </a:rPr>
              <a:t>компьютерно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зависимой. Многие ребята посещают кружки, спортивные секции, музыкальную школу.  Но в личных беседах почти все признаются, что любят играть на компьютере и не отказались бы посвящать этому побольше времени. Что подтверждается анкетным опросом родителей.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Вероятно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, такие результаты опроса связаны с тем что дети 9 – 11 лет ещё контролируемы родителями и имеют более плотные связи с ними, чем подростки старшего возраста. Но в нашем возрасте есть и опасность мы уже достаточно большие чтобы постоянно гулять с родителями за ручку, но не настолько взрослые чтобы нас отпускали одних гулять столько сколько нам хочется. Мы живём в городе с интенсивным движением и родителям спокойней если мы будем вечером дома, даже если сидим перед компьютером. 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20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24"/>
    </mc:Choice>
    <mc:Fallback xmlns="">
      <p:transition spd="slow" advTm="82124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2627" y="396510"/>
            <a:ext cx="8674661" cy="6190407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Мне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кажется, что частично проблему могли бы решить досуговые центры для детей, куда мог бы прийти ребёнок любого возраста с любым материальным достатком семьи. Я хожу в Центральную детскую библиотеку им. О. В. Кошевого там есть игровая комната, компьютерный и читальный зал. Работники библиотеки постоянно проводят конкурсы, викторины, мастер классы и устраивают встречи с интересными людьми. Они всегда доброжелательны, но всё же держат всё под контролем.  Я очень люблю играть на компьютере в игры гонки – симуляторы и очень радуюсь хорошим результатом игры или победой. Я рассказываю об этом всем, кто хочет или не очень хочет меня слушать. Но это невозможно сравнить с тем чувством, когда, ты выигрываешь, пусть не большой конкурс, тебя поздравляют (пусть это будет совсем незначительный подарок) и ребята с которыми ты играл радуются за тебя. Обид нет, ведь всем было весело. Ты знакомишься с новыми ребятами и рад встрече с теми, кого не встречал некоторое время. Я знаю, что такие мероприятия проходят во всех библиотеках нашего города, только мало кто об этом знает. Просто общение и совместные мероприятия могут стать заменой или хотя бы частичной заменой того времени, что дети могут провести за компьютером.</a:t>
            </a:r>
          </a:p>
        </p:txBody>
      </p:sp>
    </p:spTree>
    <p:extLst>
      <p:ext uri="{BB962C8B-B14F-4D97-AF65-F5344CB8AC3E}">
        <p14:creationId xmlns:p14="http://schemas.microsoft.com/office/powerpoint/2010/main" val="335939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256"/>
    </mc:Choice>
    <mc:Fallback xmlns="">
      <p:transition spd="slow" advTm="88256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100" y="1252797"/>
            <a:ext cx="7471800" cy="472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0"/>
    </mc:Choice>
    <mc:Fallback xmlns="">
      <p:transition spd="slow" advTm="746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226" t="13627" r="10287" b="7667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68740" y="641444"/>
            <a:ext cx="8311487" cy="4735774"/>
          </a:xfrm>
          <a:prstGeom prst="rect">
            <a:avLst/>
          </a:prstGeom>
          <a:solidFill>
            <a:srgbClr val="5B9BD5">
              <a:alpha val="1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данной презентации использовались материалы с сайтов</a:t>
            </a:r>
            <a: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ВикипедиЯ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Поисковик Яндекс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Поисковик Яндекс – картинки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http://fb.ru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2400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Данный комикс создан Родионовой Елизаветой с помощью сайта </a:t>
            </a: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www.troll.face.ru</a:t>
            </a:r>
            <a:b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Куратор презентации учитель начальных классов </a:t>
            </a:r>
            <a:r>
              <a:rPr lang="ru-RU" sz="2400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Апполоновна</a:t>
            </a: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Елена Викторовна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4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69"/>
    </mc:Choice>
    <mc:Fallback xmlns="">
      <p:transition spd="slow" advTm="1166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1032</TotalTime>
  <Words>2493</Words>
  <Application>Microsoft Office PowerPoint</Application>
  <PresentationFormat>Лист A4 (210x297 мм)</PresentationFormat>
  <Paragraphs>334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на тему  «Компьютерная зависимость»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Dobi</dc:creator>
  <cp:lastModifiedBy>user</cp:lastModifiedBy>
  <cp:revision>84</cp:revision>
  <dcterms:created xsi:type="dcterms:W3CDTF">2014-12-03T06:33:10Z</dcterms:created>
  <dcterms:modified xsi:type="dcterms:W3CDTF">2015-01-31T13:32:32Z</dcterms:modified>
</cp:coreProperties>
</file>