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89" r:id="rId3"/>
    <p:sldId id="291" r:id="rId4"/>
    <p:sldId id="293" r:id="rId5"/>
    <p:sldId id="294" r:id="rId6"/>
    <p:sldId id="295" r:id="rId7"/>
    <p:sldId id="286" r:id="rId8"/>
    <p:sldId id="257" r:id="rId9"/>
    <p:sldId id="284" r:id="rId10"/>
    <p:sldId id="285" r:id="rId11"/>
    <p:sldId id="287" r:id="rId12"/>
    <p:sldId id="288" r:id="rId13"/>
    <p:sldId id="296" r:id="rId14"/>
    <p:sldId id="297" r:id="rId15"/>
    <p:sldId id="298" r:id="rId16"/>
    <p:sldId id="329" r:id="rId17"/>
    <p:sldId id="299" r:id="rId18"/>
    <p:sldId id="303" r:id="rId19"/>
    <p:sldId id="300" r:id="rId20"/>
    <p:sldId id="328" r:id="rId21"/>
    <p:sldId id="310" r:id="rId22"/>
    <p:sldId id="323" r:id="rId23"/>
    <p:sldId id="311" r:id="rId24"/>
    <p:sldId id="312" r:id="rId25"/>
    <p:sldId id="309" r:id="rId26"/>
    <p:sldId id="313" r:id="rId27"/>
    <p:sldId id="314" r:id="rId28"/>
    <p:sldId id="315" r:id="rId29"/>
    <p:sldId id="316" r:id="rId30"/>
    <p:sldId id="319" r:id="rId31"/>
    <p:sldId id="317" r:id="rId32"/>
    <p:sldId id="320" r:id="rId33"/>
    <p:sldId id="321" r:id="rId34"/>
    <p:sldId id="324" r:id="rId35"/>
    <p:sldId id="318" r:id="rId36"/>
    <p:sldId id="275" r:id="rId37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5CA"/>
    <a:srgbClr val="5F5F5F"/>
    <a:srgbClr val="AAC1DA"/>
    <a:srgbClr val="D1DBEB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49" autoAdjust="0"/>
    <p:restoredTop sz="94270" autoAdjust="0"/>
  </p:normalViewPr>
  <p:slideViewPr>
    <p:cSldViewPr>
      <p:cViewPr varScale="1">
        <p:scale>
          <a:sx n="70" d="100"/>
          <a:sy n="70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Знаете ли </a:t>
            </a:r>
            <a:r>
              <a:rPr lang="ru-RU" dirty="0" smtClean="0"/>
              <a:t>Вы </a:t>
            </a:r>
            <a:r>
              <a:rPr lang="ru-RU" dirty="0"/>
              <a:t>об исследовательской деятельности?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об исследовательской деятельности?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6201432164103068E-2"/>
                </c:manualLayout>
              </c:layout>
              <c:showVal val="1"/>
            </c:dLbl>
            <c:dLbl>
              <c:idx val="1"/>
              <c:layout>
                <c:manualLayout>
                  <c:x val="1.2163399469024599E-2"/>
                  <c:y val="-5.3445240091168307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20</c:v>
                </c:pt>
              </c:numCache>
            </c:numRef>
          </c:val>
        </c:ser>
        <c:shape val="cylinder"/>
        <c:axId val="68906368"/>
        <c:axId val="69057152"/>
        <c:axId val="0"/>
      </c:bar3DChart>
      <c:catAx>
        <c:axId val="68906368"/>
        <c:scaling>
          <c:orientation val="minMax"/>
        </c:scaling>
        <c:axPos val="b"/>
        <c:tickLblPos val="nextTo"/>
        <c:crossAx val="69057152"/>
        <c:crosses val="autoZero"/>
        <c:auto val="1"/>
        <c:lblAlgn val="ctr"/>
        <c:lblOffset val="100"/>
      </c:catAx>
      <c:valAx>
        <c:axId val="69057152"/>
        <c:scaling>
          <c:orientation val="minMax"/>
        </c:scaling>
        <c:axPos val="l"/>
        <c:majorGridlines/>
        <c:numFmt formatCode="General" sourceLinked="1"/>
        <c:tickLblPos val="nextTo"/>
        <c:crossAx val="68906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Нужно ли в школе заниматься этой работой?</c:v>
                </c:pt>
              </c:strCache>
            </c:strRef>
          </c:tx>
          <c:dLbls>
            <c:dLbl>
              <c:idx val="0"/>
              <c:layout>
                <c:manualLayout>
                  <c:x val="3.2489080160683984E-2"/>
                  <c:y val="-2.355474047498222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1242325234953876E-2"/>
                </c:manualLayout>
              </c:layout>
              <c:showVal val="1"/>
            </c:dLbl>
            <c:dLbl>
              <c:idx val="2"/>
              <c:layout>
                <c:manualLayout>
                  <c:x val="-8.5089465079125217E-17"/>
                  <c:y val="-5.1820429044960988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hape val="cylinder"/>
        <c:axId val="74110464"/>
        <c:axId val="74173440"/>
        <c:axId val="0"/>
      </c:bar3DChart>
      <c:catAx>
        <c:axId val="74110464"/>
        <c:scaling>
          <c:orientation val="minMax"/>
        </c:scaling>
        <c:axPos val="b"/>
        <c:tickLblPos val="nextTo"/>
        <c:crossAx val="74173440"/>
        <c:crosses val="autoZero"/>
        <c:auto val="1"/>
        <c:lblAlgn val="ctr"/>
        <c:lblOffset val="100"/>
      </c:catAx>
      <c:valAx>
        <c:axId val="74173440"/>
        <c:scaling>
          <c:orientation val="minMax"/>
        </c:scaling>
        <c:axPos val="l"/>
        <c:majorGridlines/>
        <c:numFmt formatCode="General" sourceLinked="1"/>
        <c:tickLblPos val="nextTo"/>
        <c:crossAx val="74110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какого класса нужно организовывать работу?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С 1 -го</c:v>
                </c:pt>
                <c:pt idx="1">
                  <c:v>Со 2-го</c:v>
                </c:pt>
                <c:pt idx="2">
                  <c:v>С 3 -го</c:v>
                </c:pt>
                <c:pt idx="3">
                  <c:v>С 4-го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hape val="cylinder"/>
        <c:axId val="74951680"/>
        <c:axId val="74970240"/>
        <c:axId val="0"/>
      </c:bar3DChart>
      <c:catAx>
        <c:axId val="74951680"/>
        <c:scaling>
          <c:orientation val="minMax"/>
        </c:scaling>
        <c:axPos val="b"/>
        <c:tickLblPos val="nextTo"/>
        <c:crossAx val="74970240"/>
        <c:crosses val="autoZero"/>
        <c:auto val="1"/>
        <c:lblAlgn val="ctr"/>
        <c:lblOffset val="100"/>
      </c:catAx>
      <c:valAx>
        <c:axId val="74970240"/>
        <c:scaling>
          <c:orientation val="minMax"/>
        </c:scaling>
        <c:axPos val="l"/>
        <c:majorGridlines/>
        <c:numFmt formatCode="General" sourceLinked="1"/>
        <c:tickLblPos val="nextTo"/>
        <c:crossAx val="74951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/>
              <a:t>Нужна ли Вам информация по данной теме?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Нужна ли вам информация по данной теме?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062596219467706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9.0704207469011394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0</c:v>
                </c:pt>
              </c:numCache>
            </c:numRef>
          </c:val>
        </c:ser>
        <c:shape val="cylinder"/>
        <c:axId val="75232384"/>
        <c:axId val="75260288"/>
        <c:axId val="0"/>
      </c:bar3DChart>
      <c:catAx>
        <c:axId val="75232384"/>
        <c:scaling>
          <c:orientation val="minMax"/>
        </c:scaling>
        <c:axPos val="b"/>
        <c:tickLblPos val="nextTo"/>
        <c:crossAx val="75260288"/>
        <c:crosses val="autoZero"/>
        <c:auto val="1"/>
        <c:lblAlgn val="ctr"/>
        <c:lblOffset val="100"/>
      </c:catAx>
      <c:valAx>
        <c:axId val="75260288"/>
        <c:scaling>
          <c:orientation val="minMax"/>
        </c:scaling>
        <c:axPos val="l"/>
        <c:majorGridlines/>
        <c:numFmt formatCode="General" sourceLinked="1"/>
        <c:tickLblPos val="nextTo"/>
        <c:crossAx val="75232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Хотите ли Вы,  чтобы Ваш ребёнок занимался проектами?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hape val="cylinder"/>
        <c:axId val="75393664"/>
        <c:axId val="77259136"/>
        <c:axId val="0"/>
      </c:bar3DChart>
      <c:catAx>
        <c:axId val="75393664"/>
        <c:scaling>
          <c:orientation val="minMax"/>
        </c:scaling>
        <c:axPos val="b"/>
        <c:tickLblPos val="nextTo"/>
        <c:crossAx val="77259136"/>
        <c:crosses val="autoZero"/>
        <c:auto val="1"/>
        <c:lblAlgn val="ctr"/>
        <c:lblOffset val="100"/>
      </c:catAx>
      <c:valAx>
        <c:axId val="77259136"/>
        <c:scaling>
          <c:orientation val="minMax"/>
        </c:scaling>
        <c:axPos val="l"/>
        <c:majorGridlines/>
        <c:numFmt formatCode="General" sourceLinked="1"/>
        <c:tickLblPos val="nextTo"/>
        <c:crossAx val="7539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Окажете ли Вы ему помощь?</c:v>
                </c:pt>
              </c:strCache>
            </c:strRef>
          </c:tx>
          <c:dLbls>
            <c:dLbl>
              <c:idx val="0"/>
              <c:layout>
                <c:manualLayout>
                  <c:x val="6.4525350841776437E-3"/>
                  <c:y val="-0.1058391441098726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2451664012926213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0</c:v>
                </c:pt>
              </c:numCache>
            </c:numRef>
          </c:val>
        </c:ser>
        <c:shape val="cylinder"/>
        <c:axId val="77488512"/>
        <c:axId val="77490048"/>
        <c:axId val="0"/>
      </c:bar3DChart>
      <c:catAx>
        <c:axId val="77488512"/>
        <c:scaling>
          <c:orientation val="minMax"/>
        </c:scaling>
        <c:axPos val="b"/>
        <c:tickLblPos val="nextTo"/>
        <c:crossAx val="77490048"/>
        <c:crosses val="autoZero"/>
        <c:auto val="1"/>
        <c:lblAlgn val="ctr"/>
        <c:lblOffset val="100"/>
      </c:catAx>
      <c:valAx>
        <c:axId val="77490048"/>
        <c:scaling>
          <c:orientation val="minMax"/>
        </c:scaling>
        <c:axPos val="l"/>
        <c:majorGridlines/>
        <c:numFmt formatCode="General" sourceLinked="1"/>
        <c:tickLblPos val="nextTo"/>
        <c:crossAx val="77488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Любишь ли ты исследовать, открывать что-то новое?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0</c:v>
                </c:pt>
              </c:numCache>
            </c:numRef>
          </c:val>
        </c:ser>
        <c:shape val="cylinder"/>
        <c:axId val="77523200"/>
        <c:axId val="77524992"/>
        <c:axId val="0"/>
      </c:bar3DChart>
      <c:catAx>
        <c:axId val="77523200"/>
        <c:scaling>
          <c:orientation val="minMax"/>
        </c:scaling>
        <c:axPos val="b"/>
        <c:tickLblPos val="nextTo"/>
        <c:crossAx val="77524992"/>
        <c:crosses val="autoZero"/>
        <c:auto val="1"/>
        <c:lblAlgn val="ctr"/>
        <c:lblOffset val="100"/>
      </c:catAx>
      <c:valAx>
        <c:axId val="77524992"/>
        <c:scaling>
          <c:orientation val="minMax"/>
        </c:scaling>
        <c:axPos val="l"/>
        <c:majorGridlines/>
        <c:numFmt formatCode="General" sourceLinked="1"/>
        <c:tickLblPos val="nextTo"/>
        <c:crossAx val="7752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кем бы ты хотел сотрудничать?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8184646150427912E-2"/>
                </c:manualLayout>
              </c:layout>
              <c:showVal val="1"/>
            </c:dLbl>
            <c:dLbl>
              <c:idx val="1"/>
              <c:layout>
                <c:manualLayout>
                  <c:x val="-2.0196044755707372E-3"/>
                  <c:y val="-4.409232307521394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 друзьями</c:v>
                </c:pt>
                <c:pt idx="1">
                  <c:v>С родителями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18</c:v>
                </c:pt>
              </c:numCache>
            </c:numRef>
          </c:val>
        </c:ser>
        <c:shape val="cylinder"/>
        <c:axId val="77717504"/>
        <c:axId val="77719040"/>
        <c:axId val="0"/>
      </c:bar3DChart>
      <c:catAx>
        <c:axId val="77717504"/>
        <c:scaling>
          <c:orientation val="minMax"/>
        </c:scaling>
        <c:axPos val="b"/>
        <c:tickLblPos val="nextTo"/>
        <c:crossAx val="77719040"/>
        <c:crosses val="autoZero"/>
        <c:auto val="1"/>
        <c:lblAlgn val="ctr"/>
        <c:lblOffset val="100"/>
      </c:catAx>
      <c:valAx>
        <c:axId val="77719040"/>
        <c:scaling>
          <c:orientation val="minMax"/>
        </c:scaling>
        <c:axPos val="l"/>
        <c:majorGridlines/>
        <c:numFmt formatCode="General" sourceLinked="1"/>
        <c:tickLblPos val="nextTo"/>
        <c:crossAx val="77717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какому предмету ты хотел бы провести исследование?</c:v>
                </c:pt>
              </c:strCache>
            </c:strRef>
          </c:tx>
          <c:dLbls>
            <c:dLbl>
              <c:idx val="0"/>
              <c:layout>
                <c:manualLayout>
                  <c:x val="5.5695565989743534E-3"/>
                  <c:y val="-2.0326676442067943E-2"/>
                </c:manualLayout>
              </c:layout>
              <c:showVal val="1"/>
            </c:dLbl>
            <c:dLbl>
              <c:idx val="1"/>
              <c:layout>
                <c:manualLayout>
                  <c:x val="5.5695565989743881E-3"/>
                  <c:y val="-3.774954196384047E-2"/>
                </c:manualLayout>
              </c:layout>
              <c:showVal val="1"/>
            </c:dLbl>
            <c:dLbl>
              <c:idx val="2"/>
              <c:layout>
                <c:manualLayout>
                  <c:x val="1.6708669796923165E-2"/>
                  <c:y val="-2.0326676442067971E-2"/>
                </c:manualLayout>
              </c:layout>
              <c:showVal val="1"/>
            </c:dLbl>
            <c:dLbl>
              <c:idx val="3"/>
              <c:layout>
                <c:manualLayout>
                  <c:x val="2.784778299487195E-2"/>
                  <c:y val="-2.032667644206794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  <c:pt idx="3">
                  <c:v>Технология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hape val="cylinder"/>
        <c:axId val="76507008"/>
        <c:axId val="76508544"/>
        <c:axId val="0"/>
      </c:bar3DChart>
      <c:catAx>
        <c:axId val="76507008"/>
        <c:scaling>
          <c:orientation val="minMax"/>
        </c:scaling>
        <c:axPos val="b"/>
        <c:tickLblPos val="nextTo"/>
        <c:crossAx val="76508544"/>
        <c:crosses val="autoZero"/>
        <c:auto val="1"/>
        <c:lblAlgn val="ctr"/>
        <c:lblOffset val="100"/>
      </c:catAx>
      <c:valAx>
        <c:axId val="76508544"/>
        <c:scaling>
          <c:orientation val="minMax"/>
        </c:scaling>
        <c:axPos val="l"/>
        <c:majorGridlines/>
        <c:numFmt formatCode="General" sourceLinked="1"/>
        <c:tickLblPos val="nextTo"/>
        <c:crossAx val="76507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661477-2599-43ED-834B-8712BB36A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61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C662AE-B719-4EF4-9BA6-F16F7DA8F4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970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A581B-70F8-48E1-B723-A265E56302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7551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97BEF9A-49ED-4666-9A77-E362B21B8A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8703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B4A61-B4DA-4E2E-B7FC-29FF2DF0A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4391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5ED32-5191-4BA3-BB17-1EA5794C6F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20068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AA966-8C1E-471A-BB7B-F574F6720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1866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FBCC52-2DCC-4E6E-A35F-DDA9FECAD6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25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D604A-E9E8-4C47-A45C-E872B6A9BD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218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80C97F-92FE-4C91-83A8-7DA04C4396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6176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30F32A-809C-43CD-94B7-AA3C6A06C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731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F0235-27F0-4E72-A08C-004450DD74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142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E7CA6-6A32-41BD-BC15-9A01F92BD4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92.168.0.1\&#1086;&#1073;&#1097;&#1072;&#1103;%20&#1087;&#1072;&#1087;&#1082;&#1072;\&#1091;&#1095;&#1080;&#1090;&#1077;&#1083;&#1103;\&#1040;&#1087;&#1087;&#1086;&#1083;&#1086;&#1085;&#1086;&#1074;&#1072;%20&#1045;.&#1042;\&#1076;&#1086;&#1082;&#1091;&#1084;&#1077;&#1085;&#1090;&#1099;\&#1089;%20&#1092;&#1083;&#1077;&#1096;&#1082;&#1080;\&#1086;&#1087;&#1099;&#1090;%20&#1088;&#1072;&#1073;&#1086;&#1090;&#1099;\&#1086;&#1090;&#1079;&#1099;&#1074;%202%20&#1082;&#1083;&#1072;&#1089;&#1089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Проектная деятельность младших школьников</a:t>
            </a:r>
            <a:endParaRPr lang="en-US" sz="7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276600"/>
            <a:ext cx="6324600" cy="381000"/>
          </a:xfrm>
        </p:spPr>
        <p:txBody>
          <a:bodyPr/>
          <a:lstStyle/>
          <a:p>
            <a:r>
              <a:rPr lang="ru-RU" sz="1600" dirty="0" smtClean="0"/>
              <a:t>Из </a:t>
            </a:r>
            <a:r>
              <a:rPr lang="ru-RU" sz="1600" dirty="0"/>
              <a:t>о</a:t>
            </a:r>
            <a:r>
              <a:rPr lang="ru-RU" sz="1600" dirty="0" smtClean="0"/>
              <a:t>пыта работы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детей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8864778"/>
              </p:ext>
            </p:extLst>
          </p:nvPr>
        </p:nvGraphicFramePr>
        <p:xfrm>
          <a:off x="323528" y="119675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27581514"/>
              </p:ext>
            </p:extLst>
          </p:nvPr>
        </p:nvGraphicFramePr>
        <p:xfrm>
          <a:off x="2855640" y="3789040"/>
          <a:ext cx="58928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421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детей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9684619"/>
              </p:ext>
            </p:extLst>
          </p:nvPr>
        </p:nvGraphicFramePr>
        <p:xfrm>
          <a:off x="1187624" y="1556792"/>
          <a:ext cx="684076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352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«Моя первая книга»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052736"/>
            <a:ext cx="3147764" cy="4358804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102225" y="5877272"/>
            <a:ext cx="4041775" cy="639762"/>
          </a:xfrm>
        </p:spPr>
        <p:txBody>
          <a:bodyPr/>
          <a:lstStyle/>
          <a:p>
            <a:r>
              <a:rPr lang="ru-RU" sz="1400" b="0" dirty="0" smtClean="0"/>
              <a:t>Проект ученицы 1 «А» класса Васильевой </a:t>
            </a:r>
            <a:r>
              <a:rPr lang="ru-RU" sz="1400" b="0" dirty="0"/>
              <a:t>А</a:t>
            </a:r>
            <a:r>
              <a:rPr lang="ru-RU" sz="1400" b="0" dirty="0" smtClean="0"/>
              <a:t>лёны</a:t>
            </a:r>
            <a:endParaRPr lang="ru-RU" sz="1400" b="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317823" y="2611169"/>
            <a:ext cx="2808312" cy="4011926"/>
          </a:xfrm>
        </p:spPr>
      </p:pic>
      <p:pic>
        <p:nvPicPr>
          <p:cNvPr id="6" name="Рисунок 5" descr="20120920_0945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33267" y="1052736"/>
            <a:ext cx="58107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dirty="0" smtClean="0"/>
              <a:t>Участие детей в международном конкурсе «Сказка в новогоднюю ночь»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589240"/>
            <a:ext cx="4040188" cy="639762"/>
          </a:xfrm>
        </p:spPr>
        <p:txBody>
          <a:bodyPr/>
          <a:lstStyle/>
          <a:p>
            <a:r>
              <a:rPr lang="ru-RU" sz="1200" dirty="0" smtClean="0"/>
              <a:t>Сертификат участника конкурса  Федоровой Дарьи, ученицы 1 А класса, учитель </a:t>
            </a:r>
            <a:r>
              <a:rPr lang="ru-RU" sz="1200" dirty="0" err="1" smtClean="0"/>
              <a:t>Апполонова</a:t>
            </a:r>
            <a:r>
              <a:rPr lang="ru-RU" sz="1200" dirty="0" smtClean="0"/>
              <a:t> Е.В.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278654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517232"/>
            <a:ext cx="4041775" cy="639762"/>
          </a:xfrm>
        </p:spPr>
        <p:txBody>
          <a:bodyPr/>
          <a:lstStyle/>
          <a:p>
            <a:r>
              <a:rPr lang="ru-RU" sz="1200" dirty="0" smtClean="0"/>
              <a:t>Сертификат участника конкурса Дубровского Никиты, ученика 1 Б класса, учитель Абашидзе Н.Е.</a:t>
            </a:r>
            <a:endParaRPr lang="ru-RU" sz="1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68760"/>
            <a:ext cx="2786542" cy="3951288"/>
          </a:xfrm>
        </p:spPr>
      </p:pic>
    </p:spTree>
    <p:extLst>
      <p:ext uri="{BB962C8B-B14F-4D97-AF65-F5344CB8AC3E}">
        <p14:creationId xmlns:p14="http://schemas.microsoft.com/office/powerpoint/2010/main" xmlns="" val="14764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«Азбука»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2623881" cy="37206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586" y="2132856"/>
            <a:ext cx="2786542" cy="39512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924944"/>
            <a:ext cx="26406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«Кукольный театр»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Татуся\Desktop\все для школы\кукольный театр\DSC07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52556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Татуся\Desktop\все для школы\кукольный театр\DSC07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73016"/>
            <a:ext cx="626469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Педагогическая цель ПЗ</a:t>
            </a:r>
            <a:endParaRPr lang="en-US" sz="3600" smtClean="0"/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gray">
          <a:xfrm>
            <a:off x="3924300" y="2133600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gray">
          <a:xfrm>
            <a:off x="2171700" y="16414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4-5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классы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gray">
          <a:xfrm>
            <a:off x="2262188" y="4932363"/>
            <a:ext cx="5662612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gray">
          <a:xfrm>
            <a:off x="971550" y="4437063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1-3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классы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gray">
          <a:xfrm>
            <a:off x="3295650" y="5070475"/>
            <a:ext cx="44450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cs typeface="Arial" charset="0"/>
              </a:rPr>
              <a:t>  </a:t>
            </a:r>
            <a:r>
              <a:rPr lang="ru-RU" b="1">
                <a:cs typeface="Arial" charset="0"/>
              </a:rPr>
              <a:t>способствовать формированию разных способов учебного сотрудничества</a:t>
            </a:r>
            <a:endParaRPr lang="en-US" b="1">
              <a:cs typeface="Arial" charset="0"/>
            </a:endParaRP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gray">
          <a:xfrm>
            <a:off x="4373563" y="2252663"/>
            <a:ext cx="3398837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600" b="1">
                <a:cs typeface="Arial" charset="0"/>
              </a:rPr>
              <a:t>  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gray">
          <a:xfrm>
            <a:off x="4067175" y="2133600"/>
            <a:ext cx="3744913" cy="12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b="1">
                <a:cs typeface="Arial" charset="0"/>
              </a:rPr>
              <a:t>  </a:t>
            </a:r>
            <a:r>
              <a:rPr lang="ru-RU" b="1">
                <a:cs typeface="Arial" charset="0"/>
              </a:rPr>
              <a:t>выявлять способность к переносу известных способов действий в новую модельную ситуацию</a:t>
            </a:r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3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6" grpId="0" animBg="1"/>
      <p:bldP spid="58383" grpId="0"/>
      <p:bldP spid="583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Парное взаимодействие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38387"/>
            <a:ext cx="3950428" cy="2962821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3838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1854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работы: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Обсуждение </a:t>
            </a:r>
          </a:p>
          <a:p>
            <a:pPr eaLnBrk="1" hangingPunct="1"/>
            <a:r>
              <a:rPr lang="ru-RU" sz="4800" smtClean="0"/>
              <a:t>Совместное изучение</a:t>
            </a:r>
          </a:p>
          <a:p>
            <a:pPr eaLnBrk="1" hangingPunct="1"/>
            <a:r>
              <a:rPr lang="ru-RU" sz="4800" smtClean="0"/>
              <a:t>Обучение друг друга</a:t>
            </a:r>
          </a:p>
          <a:p>
            <a:pPr eaLnBrk="1" hangingPunct="1"/>
            <a:r>
              <a:rPr lang="ru-RU" sz="4800" smtClean="0"/>
              <a:t>Тренировка</a:t>
            </a:r>
          </a:p>
          <a:p>
            <a:pPr eaLnBrk="1" hangingPunct="1"/>
            <a:r>
              <a:rPr lang="ru-RU" sz="4800" smtClean="0"/>
              <a:t>Проверка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6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Парное взаимодействие 2 класс</a:t>
            </a:r>
            <a:endParaRPr lang="ru-RU" dirty="0"/>
          </a:p>
        </p:txBody>
      </p:sp>
      <p:pic>
        <p:nvPicPr>
          <p:cNvPr id="5" name="отзыв 2 клас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4508" y="1124744"/>
            <a:ext cx="7309900" cy="54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5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48275"/>
          </a:xfrm>
        </p:spPr>
        <p:txBody>
          <a:bodyPr/>
          <a:lstStyle/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«Человек рождён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для мысли 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и действия»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pic>
        <p:nvPicPr>
          <p:cNvPr id="6" name="Picture 4" descr="DSC012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33" y="2492896"/>
            <a:ext cx="3082639" cy="197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P3120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3789040"/>
            <a:ext cx="2828403" cy="212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P31600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293096"/>
            <a:ext cx="2952328" cy="21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74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оабзацное чтение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150" y="1228725"/>
            <a:ext cx="6997700" cy="524827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5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3486150" y="2457450"/>
            <a:ext cx="4667250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4067944" y="2492896"/>
            <a:ext cx="3581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Сформировать представление о здоровье, как одной из главных ценностей человеческой жизни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503613" y="3822700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4094163" y="3949700"/>
            <a:ext cx="36020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Выделить компоненты здорового  состояния человека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503613" y="5213350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4139952" y="5229200"/>
            <a:ext cx="40324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Познакомить детей с правилами, помогающими сохранить собственное здоровье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white">
          <a:xfrm>
            <a:off x="3506788" y="27622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white">
          <a:xfrm>
            <a:off x="3514725" y="40513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white">
          <a:xfrm>
            <a:off x="3505200" y="54895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092280" cy="1008112"/>
          </a:xfrm>
        </p:spPr>
        <p:txBody>
          <a:bodyPr/>
          <a:lstStyle/>
          <a:p>
            <a:pPr algn="ctr"/>
            <a:r>
              <a:rPr lang="ru-RU" sz="2400" dirty="0" smtClean="0"/>
              <a:t>Проект «Школа - экодом»</a:t>
            </a:r>
            <a:endParaRPr lang="en-US" sz="2400" dirty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219200" y="4987925"/>
            <a:ext cx="2295525" cy="1365250"/>
            <a:chOff x="471" y="272"/>
            <a:chExt cx="1161" cy="1539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1219200" y="3600450"/>
            <a:ext cx="2295525" cy="1365250"/>
            <a:chOff x="471" y="272"/>
            <a:chExt cx="1161" cy="1539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219200" y="2228850"/>
            <a:ext cx="2295525" cy="1365250"/>
            <a:chOff x="471" y="272"/>
            <a:chExt cx="1161" cy="1539"/>
          </a:xfrm>
        </p:grpSpPr>
        <p:sp>
          <p:nvSpPr>
            <p:cNvPr id="22538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black">
          <a:xfrm>
            <a:off x="1301750" y="2822575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467544" y="1196752"/>
            <a:ext cx="7185025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rgbClr val="000000"/>
                </a:solidFill>
              </a:rPr>
              <a:t>Тип проекта: творческий информационно-художественный  групповой школьный, </a:t>
            </a:r>
            <a:r>
              <a:rPr lang="ru-RU" b="1" dirty="0" err="1" smtClean="0">
                <a:solidFill>
                  <a:srgbClr val="000000"/>
                </a:solidFill>
              </a:rPr>
              <a:t>межпредметный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5896" y="1916832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ЦЕЛИ ПРОЕКТА: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2547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Почему здоровье школьников ухудшается?</a:t>
            </a:r>
            <a:endParaRPr lang="en-US" sz="2800" dirty="0"/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7172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ru-RU"/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1908178" y="1527175"/>
            <a:ext cx="2438401" cy="1384300"/>
            <a:chOff x="2064" y="1008"/>
            <a:chExt cx="722" cy="872"/>
          </a:xfrm>
        </p:grpSpPr>
        <p:sp>
          <p:nvSpPr>
            <p:cNvPr id="732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pSp>
          <p:nvGrpSpPr>
            <p:cNvPr id="732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7340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4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ru-RU"/>
              </a:p>
            </p:txBody>
          </p:sp>
          <p:pic>
            <p:nvPicPr>
              <p:cNvPr id="734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4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344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35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5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5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5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  <p:grpSp>
              <p:nvGrpSpPr>
                <p:cNvPr id="734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4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4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4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4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</p:grpSp>
        </p:grpSp>
        <p:grpSp>
          <p:nvGrpSpPr>
            <p:cNvPr id="7328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33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33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33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33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3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329" name="Rectangle 39"/>
            <p:cNvSpPr>
              <a:spLocks noChangeArrowheads="1"/>
            </p:cNvSpPr>
            <p:nvPr/>
          </p:nvSpPr>
          <p:spPr bwMode="gray">
            <a:xfrm>
              <a:off x="2166" y="1272"/>
              <a:ext cx="5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Несоблюдение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режима дня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4" name="Group 40"/>
          <p:cNvGrpSpPr>
            <a:grpSpLocks/>
          </p:cNvGrpSpPr>
          <p:nvPr/>
        </p:nvGrpSpPr>
        <p:grpSpPr bwMode="auto">
          <a:xfrm>
            <a:off x="1646546" y="3054075"/>
            <a:ext cx="1865300" cy="1384300"/>
            <a:chOff x="2064" y="1008"/>
            <a:chExt cx="722" cy="872"/>
          </a:xfrm>
        </p:grpSpPr>
        <p:sp>
          <p:nvSpPr>
            <p:cNvPr id="729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pSp>
          <p:nvGrpSpPr>
            <p:cNvPr id="729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7312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1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ru-RU"/>
              </a:p>
            </p:txBody>
          </p:sp>
          <p:pic>
            <p:nvPicPr>
              <p:cNvPr id="731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1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31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32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2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2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2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  <p:grpSp>
              <p:nvGrpSpPr>
                <p:cNvPr id="731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1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1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2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32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</p:grpSp>
        </p:grpSp>
        <p:grpSp>
          <p:nvGrpSpPr>
            <p:cNvPr id="730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30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30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0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1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1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30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30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0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0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30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301" name="Rectangle 68"/>
            <p:cNvSpPr>
              <a:spLocks noChangeArrowheads="1"/>
            </p:cNvSpPr>
            <p:nvPr/>
          </p:nvSpPr>
          <p:spPr bwMode="gray">
            <a:xfrm>
              <a:off x="2092" y="1196"/>
              <a:ext cx="6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Качество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питьевой воды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5" name="Group 69"/>
          <p:cNvGrpSpPr>
            <a:grpSpLocks/>
          </p:cNvGrpSpPr>
          <p:nvPr/>
        </p:nvGrpSpPr>
        <p:grpSpPr bwMode="auto">
          <a:xfrm>
            <a:off x="3180102" y="5157788"/>
            <a:ext cx="1813579" cy="1455737"/>
            <a:chOff x="2064" y="1008"/>
            <a:chExt cx="722" cy="872"/>
          </a:xfrm>
        </p:grpSpPr>
        <p:sp>
          <p:nvSpPr>
            <p:cNvPr id="72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pSp>
          <p:nvGrpSpPr>
            <p:cNvPr id="727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7284" name="Picture 72" descr="circuler_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8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ru-RU"/>
              </a:p>
            </p:txBody>
          </p:sp>
          <p:pic>
            <p:nvPicPr>
              <p:cNvPr id="72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8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28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2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  <p:grpSp>
              <p:nvGrpSpPr>
                <p:cNvPr id="728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2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</p:grpSp>
        </p:grpSp>
        <p:grpSp>
          <p:nvGrpSpPr>
            <p:cNvPr id="7272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27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27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273" name="Rectangle 97"/>
            <p:cNvSpPr>
              <a:spLocks noChangeArrowheads="1"/>
            </p:cNvSpPr>
            <p:nvPr/>
          </p:nvSpPr>
          <p:spPr bwMode="gray">
            <a:xfrm>
              <a:off x="2108" y="1124"/>
              <a:ext cx="64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Краски,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п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рименяемые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 при ремонте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6" name="Group 98"/>
          <p:cNvGrpSpPr>
            <a:grpSpLocks/>
          </p:cNvGrpSpPr>
          <p:nvPr/>
        </p:nvGrpSpPr>
        <p:grpSpPr bwMode="auto">
          <a:xfrm>
            <a:off x="5580064" y="4149725"/>
            <a:ext cx="1882775" cy="1384300"/>
            <a:chOff x="2064" y="1008"/>
            <a:chExt cx="722" cy="872"/>
          </a:xfrm>
        </p:grpSpPr>
        <p:sp>
          <p:nvSpPr>
            <p:cNvPr id="7242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pSp>
          <p:nvGrpSpPr>
            <p:cNvPr id="7243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7256" name="Picture 101" descr="circuler_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57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ru-RU"/>
              </a:p>
            </p:txBody>
          </p:sp>
          <p:pic>
            <p:nvPicPr>
              <p:cNvPr id="7258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59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260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266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7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8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9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  <p:grpSp>
              <p:nvGrpSpPr>
                <p:cNvPr id="726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262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3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4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65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</p:grpSp>
        </p:grpSp>
        <p:grpSp>
          <p:nvGrpSpPr>
            <p:cNvPr id="7244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246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52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53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54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55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247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48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49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50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51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245" name="Rectangle 126"/>
            <p:cNvSpPr>
              <a:spLocks noChangeArrowheads="1"/>
            </p:cNvSpPr>
            <p:nvPr/>
          </p:nvSpPr>
          <p:spPr bwMode="gray">
            <a:xfrm>
              <a:off x="2155" y="1207"/>
              <a:ext cx="5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Плохое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 освещение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7" name="Group 127"/>
          <p:cNvGrpSpPr>
            <a:grpSpLocks/>
          </p:cNvGrpSpPr>
          <p:nvPr/>
        </p:nvGrpSpPr>
        <p:grpSpPr bwMode="auto">
          <a:xfrm>
            <a:off x="4985184" y="1484313"/>
            <a:ext cx="1906832" cy="1439862"/>
            <a:chOff x="2064" y="1008"/>
            <a:chExt cx="722" cy="872"/>
          </a:xfrm>
        </p:grpSpPr>
        <p:sp>
          <p:nvSpPr>
            <p:cNvPr id="7214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pSp>
          <p:nvGrpSpPr>
            <p:cNvPr id="721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7228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2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ru-RU"/>
              </a:p>
            </p:txBody>
          </p:sp>
          <p:pic>
            <p:nvPicPr>
              <p:cNvPr id="723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3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2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23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3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4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4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  <p:grpSp>
              <p:nvGrpSpPr>
                <p:cNvPr id="72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23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3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3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  <p:sp>
                <p:nvSpPr>
                  <p:cNvPr id="723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r"/>
                    <a:endParaRPr lang="ru-RU"/>
                  </a:p>
                </p:txBody>
              </p:sp>
            </p:grpSp>
          </p:grpSp>
        </p:grpSp>
        <p:grpSp>
          <p:nvGrpSpPr>
            <p:cNvPr id="721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21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2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219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20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1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2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23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217" name="Rectangle 155"/>
            <p:cNvSpPr>
              <a:spLocks noChangeArrowheads="1"/>
            </p:cNvSpPr>
            <p:nvPr/>
          </p:nvSpPr>
          <p:spPr bwMode="gray">
            <a:xfrm>
              <a:off x="2177" y="1272"/>
              <a:ext cx="50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Нарушение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 осанки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8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7199" name="Picture 157" descr="circuler_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grpSp>
          <p:nvGrpSpPr>
            <p:cNvPr id="7201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0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10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11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12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13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720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06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07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08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7209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ru-RU"/>
                </a:p>
              </p:txBody>
            </p:sp>
          </p:grpSp>
        </p:grpSp>
        <p:sp>
          <p:nvSpPr>
            <p:cNvPr id="7202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1 h 43155"/>
                <a:gd name="T2" fmla="*/ 0 w 43200"/>
                <a:gd name="T3" fmla="*/ 1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pic>
          <p:nvPicPr>
            <p:cNvPr id="7203" name="Picture 171" descr="light_shadow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Группа 178"/>
          <p:cNvGrpSpPr>
            <a:grpSpLocks/>
          </p:cNvGrpSpPr>
          <p:nvPr/>
        </p:nvGrpSpPr>
        <p:grpSpPr bwMode="auto">
          <a:xfrm>
            <a:off x="4500563" y="2997200"/>
            <a:ext cx="1223962" cy="1087438"/>
            <a:chOff x="4139952" y="2420888"/>
            <a:chExt cx="1659632" cy="1951856"/>
          </a:xfrm>
        </p:grpSpPr>
        <p:pic>
          <p:nvPicPr>
            <p:cNvPr id="7191" name="Picture 49" descr="13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39952" y="2420888"/>
              <a:ext cx="1514475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2" name="Group 40"/>
            <p:cNvGrpSpPr>
              <a:grpSpLocks/>
            </p:cNvGrpSpPr>
            <p:nvPr/>
          </p:nvGrpSpPr>
          <p:grpSpPr bwMode="auto">
            <a:xfrm>
              <a:off x="4427987" y="2924940"/>
              <a:ext cx="1371599" cy="1447798"/>
              <a:chOff x="482" y="1851"/>
              <a:chExt cx="860" cy="796"/>
            </a:xfrm>
          </p:grpSpPr>
          <p:sp>
            <p:nvSpPr>
              <p:cNvPr id="7193" name="Freeform 41"/>
              <p:cNvSpPr>
                <a:spLocks/>
              </p:cNvSpPr>
              <p:nvPr/>
            </p:nvSpPr>
            <p:spPr bwMode="gray">
              <a:xfrm>
                <a:off x="567" y="2464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73"/>
                  <a:gd name="T20" fmla="*/ 335 w 33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7194" name="Freeform 42"/>
              <p:cNvSpPr>
                <a:spLocks/>
              </p:cNvSpPr>
              <p:nvPr/>
            </p:nvSpPr>
            <p:spPr bwMode="gray">
              <a:xfrm>
                <a:off x="797" y="2401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170"/>
                  <a:gd name="T20" fmla="*/ 367 w 36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7195" name="Freeform 43"/>
              <p:cNvSpPr>
                <a:spLocks/>
              </p:cNvSpPr>
              <p:nvPr/>
            </p:nvSpPr>
            <p:spPr bwMode="gray">
              <a:xfrm>
                <a:off x="1035" y="2504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3"/>
                  <a:gd name="T17" fmla="*/ 307 w 30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7196" name="Freeform 44"/>
              <p:cNvSpPr>
                <a:spLocks/>
              </p:cNvSpPr>
              <p:nvPr/>
            </p:nvSpPr>
            <p:spPr bwMode="gray">
              <a:xfrm>
                <a:off x="482" y="2066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  <p:sp>
            <p:nvSpPr>
              <p:cNvPr id="7197" name="Freeform 45"/>
              <p:cNvSpPr>
                <a:spLocks/>
              </p:cNvSpPr>
              <p:nvPr/>
            </p:nvSpPr>
            <p:spPr bwMode="gray">
              <a:xfrm>
                <a:off x="698" y="1851"/>
                <a:ext cx="282" cy="716"/>
              </a:xfrm>
              <a:custGeom>
                <a:avLst/>
                <a:gdLst>
                  <a:gd name="T0" fmla="*/ 130 w 224"/>
                  <a:gd name="T1" fmla="*/ 127 h 569"/>
                  <a:gd name="T2" fmla="*/ 93 w 224"/>
                  <a:gd name="T3" fmla="*/ 63 h 569"/>
                  <a:gd name="T4" fmla="*/ 152 w 224"/>
                  <a:gd name="T5" fmla="*/ 1 h 569"/>
                  <a:gd name="T6" fmla="*/ 215 w 224"/>
                  <a:gd name="T7" fmla="*/ 65 h 569"/>
                  <a:gd name="T8" fmla="*/ 170 w 224"/>
                  <a:gd name="T9" fmla="*/ 127 h 569"/>
                  <a:gd name="T10" fmla="*/ 169 w 224"/>
                  <a:gd name="T11" fmla="*/ 156 h 569"/>
                  <a:gd name="T12" fmla="*/ 263 w 224"/>
                  <a:gd name="T13" fmla="*/ 182 h 569"/>
                  <a:gd name="T14" fmla="*/ 278 w 224"/>
                  <a:gd name="T15" fmla="*/ 257 h 569"/>
                  <a:gd name="T16" fmla="*/ 274 w 224"/>
                  <a:gd name="T17" fmla="*/ 404 h 569"/>
                  <a:gd name="T18" fmla="*/ 263 w 224"/>
                  <a:gd name="T19" fmla="*/ 459 h 569"/>
                  <a:gd name="T20" fmla="*/ 247 w 224"/>
                  <a:gd name="T21" fmla="*/ 388 h 569"/>
                  <a:gd name="T22" fmla="*/ 235 w 224"/>
                  <a:gd name="T23" fmla="*/ 254 h 569"/>
                  <a:gd name="T24" fmla="*/ 214 w 224"/>
                  <a:gd name="T25" fmla="*/ 404 h 569"/>
                  <a:gd name="T26" fmla="*/ 181 w 224"/>
                  <a:gd name="T27" fmla="*/ 716 h 569"/>
                  <a:gd name="T28" fmla="*/ 98 w 224"/>
                  <a:gd name="T29" fmla="*/ 711 h 569"/>
                  <a:gd name="T30" fmla="*/ 63 w 224"/>
                  <a:gd name="T31" fmla="*/ 409 h 569"/>
                  <a:gd name="T32" fmla="*/ 42 w 224"/>
                  <a:gd name="T33" fmla="*/ 262 h 569"/>
                  <a:gd name="T34" fmla="*/ 31 w 224"/>
                  <a:gd name="T35" fmla="*/ 390 h 569"/>
                  <a:gd name="T36" fmla="*/ 15 w 224"/>
                  <a:gd name="T37" fmla="*/ 459 h 569"/>
                  <a:gd name="T38" fmla="*/ 1 w 224"/>
                  <a:gd name="T39" fmla="*/ 384 h 569"/>
                  <a:gd name="T40" fmla="*/ 9 w 224"/>
                  <a:gd name="T41" fmla="*/ 232 h 569"/>
                  <a:gd name="T42" fmla="*/ 29 w 224"/>
                  <a:gd name="T43" fmla="*/ 176 h 569"/>
                  <a:gd name="T44" fmla="*/ 128 w 224"/>
                  <a:gd name="T45" fmla="*/ 156 h 569"/>
                  <a:gd name="T46" fmla="*/ 130 w 224"/>
                  <a:gd name="T47" fmla="*/ 127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  <p:sp>
            <p:nvSpPr>
              <p:cNvPr id="7198" name="Freeform 46"/>
              <p:cNvSpPr>
                <a:spLocks/>
              </p:cNvSpPr>
              <p:nvPr/>
            </p:nvSpPr>
            <p:spPr bwMode="gray">
              <a:xfrm>
                <a:off x="956" y="2078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</p:grpSp>
      </p:grpSp>
      <p:sp>
        <p:nvSpPr>
          <p:cNvPr id="7186" name="Line 6"/>
          <p:cNvSpPr>
            <a:spLocks noChangeShapeType="1"/>
          </p:cNvSpPr>
          <p:nvPr/>
        </p:nvSpPr>
        <p:spPr bwMode="gray">
          <a:xfrm>
            <a:off x="3995738" y="2420938"/>
            <a:ext cx="576262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Line 9"/>
          <p:cNvSpPr>
            <a:spLocks noChangeShapeType="1"/>
          </p:cNvSpPr>
          <p:nvPr/>
        </p:nvSpPr>
        <p:spPr bwMode="gray">
          <a:xfrm flipH="1">
            <a:off x="5508625" y="2636838"/>
            <a:ext cx="43180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Line 8"/>
          <p:cNvSpPr>
            <a:spLocks noChangeShapeType="1"/>
          </p:cNvSpPr>
          <p:nvPr/>
        </p:nvSpPr>
        <p:spPr bwMode="gray">
          <a:xfrm>
            <a:off x="5508625" y="3933825"/>
            <a:ext cx="43180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Line 7"/>
          <p:cNvSpPr>
            <a:spLocks noChangeShapeType="1"/>
          </p:cNvSpPr>
          <p:nvPr/>
        </p:nvSpPr>
        <p:spPr bwMode="gray">
          <a:xfrm flipH="1">
            <a:off x="4211638" y="4149725"/>
            <a:ext cx="647700" cy="1079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Line 5"/>
          <p:cNvSpPr>
            <a:spLocks noChangeShapeType="1"/>
          </p:cNvSpPr>
          <p:nvPr/>
        </p:nvSpPr>
        <p:spPr bwMode="gray">
          <a:xfrm>
            <a:off x="3419475" y="3716338"/>
            <a:ext cx="10810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45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 flipV="1">
            <a:off x="3440199" y="3114378"/>
            <a:ext cx="2262188" cy="1817687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invGray">
          <a:xfrm>
            <a:off x="294233" y="19589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2881399" y="2314525"/>
            <a:ext cx="3379788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2555776" y="2420888"/>
            <a:ext cx="3340100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 rot="5400000">
            <a:off x="1900051" y="2307791"/>
            <a:ext cx="865188" cy="734293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black">
          <a:xfrm>
            <a:off x="3036805" y="2435116"/>
            <a:ext cx="28773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Учащиеся  2 а класса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gray">
          <a:xfrm>
            <a:off x="3347864" y="2924944"/>
            <a:ext cx="3243263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  <a:headEnd/>
            <a:tailEnd/>
          </a:ln>
          <a:effectLst>
            <a:outerShdw dist="17961" dir="189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invGray">
          <a:xfrm>
            <a:off x="279995" y="3107532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/>
              <a:t>Медработник </a:t>
            </a:r>
          </a:p>
          <a:p>
            <a:r>
              <a:rPr lang="ru-RU" b="1" dirty="0" smtClean="0"/>
              <a:t>школы</a:t>
            </a:r>
            <a:endParaRPr lang="ru-RU" b="1" dirty="0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invGray">
          <a:xfrm>
            <a:off x="6670771" y="3104827"/>
            <a:ext cx="2051720" cy="9442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invGray">
          <a:xfrm>
            <a:off x="7035029" y="1889075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white">
          <a:xfrm>
            <a:off x="7164288" y="1803201"/>
            <a:ext cx="13938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Учащиеся старшей школы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white">
          <a:xfrm>
            <a:off x="6627131" y="3107532"/>
            <a:ext cx="19797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Учитель биологии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white">
          <a:xfrm>
            <a:off x="429592" y="1948845"/>
            <a:ext cx="1393825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Учитель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ИЗО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7573168" y="2621032"/>
            <a:ext cx="576064" cy="576064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gray">
          <a:xfrm rot="-5400000">
            <a:off x="1541586" y="2344203"/>
            <a:ext cx="865187" cy="71693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159328" y="2293937"/>
            <a:ext cx="1166092" cy="865189"/>
            <a:chOff x="6159328" y="2293937"/>
            <a:chExt cx="1166092" cy="865189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 rot="-5400000">
              <a:off x="6085199" y="2368066"/>
              <a:ext cx="865187" cy="71693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 rot="5400000">
              <a:off x="6525680" y="2359385"/>
              <a:ext cx="865188" cy="734293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4" name="AutoShape 4"/>
          <p:cNvSpPr>
            <a:spLocks noChangeArrowheads="1"/>
          </p:cNvSpPr>
          <p:nvPr/>
        </p:nvSpPr>
        <p:spPr bwMode="invGray">
          <a:xfrm>
            <a:off x="1823417" y="1012856"/>
            <a:ext cx="1774454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/>
              <a:t>Администрация </a:t>
            </a:r>
          </a:p>
          <a:p>
            <a:r>
              <a:rPr lang="ru-RU" b="1" dirty="0" smtClean="0"/>
              <a:t>школы</a:t>
            </a:r>
            <a:endParaRPr lang="ru-RU" b="1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invGray">
          <a:xfrm>
            <a:off x="6288051" y="895909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/>
              <a:t>Работники </a:t>
            </a:r>
          </a:p>
          <a:p>
            <a:r>
              <a:rPr lang="ru-RU" b="1" dirty="0" smtClean="0"/>
              <a:t>столовой</a:t>
            </a:r>
            <a:endParaRPr lang="ru-RU" b="1" dirty="0"/>
          </a:p>
        </p:txBody>
      </p:sp>
      <p:grpSp>
        <p:nvGrpSpPr>
          <p:cNvPr id="26" name="Группа 25"/>
          <p:cNvGrpSpPr/>
          <p:nvPr/>
        </p:nvGrpSpPr>
        <p:grpSpPr>
          <a:xfrm rot="19696136">
            <a:off x="5364315" y="1513861"/>
            <a:ext cx="1166092" cy="865189"/>
            <a:chOff x="6159328" y="2293937"/>
            <a:chExt cx="1166092" cy="865189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 rot="-5400000">
              <a:off x="6085199" y="2368066"/>
              <a:ext cx="865187" cy="71693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 rot="5400000">
              <a:off x="6525680" y="2359385"/>
              <a:ext cx="865188" cy="734293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rot="2003430">
            <a:off x="3207160" y="1526380"/>
            <a:ext cx="1166092" cy="865189"/>
            <a:chOff x="6159328" y="2293937"/>
            <a:chExt cx="1166092" cy="865189"/>
          </a:xfrm>
        </p:grpSpPr>
        <p:sp>
          <p:nvSpPr>
            <p:cNvPr id="30" name="AutoShape 9"/>
            <p:cNvSpPr>
              <a:spLocks noChangeArrowheads="1"/>
            </p:cNvSpPr>
            <p:nvPr/>
          </p:nvSpPr>
          <p:spPr bwMode="gray">
            <a:xfrm rot="-5400000">
              <a:off x="6085199" y="2368066"/>
              <a:ext cx="865187" cy="71693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gray">
            <a:xfrm rot="5400000">
              <a:off x="6525680" y="2359385"/>
              <a:ext cx="865188" cy="734293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" name="Овал 2"/>
          <p:cNvSpPr/>
          <p:nvPr/>
        </p:nvSpPr>
        <p:spPr bwMode="auto">
          <a:xfrm>
            <a:off x="1832223" y="4986300"/>
            <a:ext cx="5478140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Отчёт о проделанной работе, творческие работы, рисунки,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доклады.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465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«Школа-экодом»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Наблюдение за своим распорядком дня</a:t>
            </a:r>
          </a:p>
          <a:p>
            <a:r>
              <a:rPr lang="ru-RU" sz="2400" dirty="0" smtClean="0"/>
              <a:t>Составление режима дня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484784"/>
            <a:ext cx="4499992" cy="335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6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Доклад </a:t>
            </a:r>
          </a:p>
          <a:p>
            <a:pPr marL="0" indent="0">
              <a:buNone/>
            </a:pPr>
            <a:r>
              <a:rPr lang="ru-RU" sz="2400" dirty="0" smtClean="0"/>
              <a:t>«Значение осанки в жизни человека»</a:t>
            </a:r>
          </a:p>
          <a:p>
            <a:r>
              <a:rPr lang="ru-RU" sz="2400" dirty="0" smtClean="0"/>
              <a:t>Разучивание на уроке физической культуры упражнений, укрепляющих осанку</a:t>
            </a:r>
            <a:endParaRPr lang="ru-RU" sz="24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818531"/>
            <a:ext cx="44999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0_21fe1_fe6ae6d5_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4473116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822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Поиск нормативов по освещённости</a:t>
            </a:r>
          </a:p>
          <a:p>
            <a:r>
              <a:rPr lang="ru-RU" dirty="0" smtClean="0"/>
              <a:t>Беседа с зам. </a:t>
            </a:r>
            <a:r>
              <a:rPr lang="ru-RU" dirty="0"/>
              <a:t>д</a:t>
            </a:r>
            <a:r>
              <a:rPr lang="ru-RU" dirty="0" smtClean="0"/>
              <a:t>иректора по АХЧ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755058"/>
            <a:ext cx="4572000" cy="39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3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Беседа с зам директора по АХЧ</a:t>
            </a:r>
            <a:endParaRPr lang="ru-RU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9919" y="2060848"/>
            <a:ext cx="5040560" cy="37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642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60789" y="3694832"/>
            <a:ext cx="4038600" cy="22717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76588" y="2080196"/>
            <a:ext cx="4038600" cy="227171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412776"/>
            <a:ext cx="4540790" cy="3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29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Беседа со школьным врачом о здоровом питании, составление пирамиды правильного питания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Конкурс рисунков «Народная мудрость в пословицах»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46" y="1916832"/>
            <a:ext cx="506744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531" y="3019454"/>
            <a:ext cx="2736304" cy="1539171"/>
          </a:xfrm>
          <a:prstGeom prst="rect">
            <a:avLst/>
          </a:prstGeom>
        </p:spPr>
      </p:pic>
      <p:pic>
        <p:nvPicPr>
          <p:cNvPr id="9" name="Рисунок 8" descr="P1010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7987302" y="5445224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786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934200" cy="914400"/>
          </a:xfrm>
        </p:spPr>
        <p:txBody>
          <a:bodyPr/>
          <a:lstStyle/>
          <a:p>
            <a:r>
              <a:rPr lang="ru-RU" sz="2800" dirty="0" smtClean="0"/>
              <a:t>Значение проектной деятельности</a:t>
            </a:r>
            <a:endParaRPr lang="en-US" sz="2800" dirty="0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3491880" y="2204864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724128" y="3861048"/>
            <a:ext cx="745976" cy="471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5410200" y="2564904"/>
            <a:ext cx="673968" cy="9434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051719" y="1268760"/>
            <a:ext cx="2654895" cy="1469777"/>
            <a:chOff x="2064" y="1008"/>
            <a:chExt cx="722" cy="872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0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0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0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0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2123" y="1179"/>
              <a:ext cx="614" cy="4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Повышение уровня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 самостоятельности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84475" y="2924944"/>
            <a:ext cx="3210022" cy="1512937"/>
            <a:chOff x="2064" y="1008"/>
            <a:chExt cx="722" cy="872"/>
          </a:xfrm>
        </p:grpSpPr>
        <p:sp>
          <p:nvSpPr>
            <p:cNvPr id="1232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30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31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4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5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2220" y="1133"/>
              <a:ext cx="475" cy="6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Развитие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 коммуникативных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 навыков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2483768" y="5301208"/>
            <a:ext cx="3024336" cy="1384300"/>
            <a:chOff x="2064" y="1008"/>
            <a:chExt cx="722" cy="872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5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60" name="Picture 72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6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6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6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7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7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8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2098" y="1189"/>
              <a:ext cx="67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Развитие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творческих способностей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15" name="Group 127"/>
          <p:cNvGrpSpPr>
            <a:grpSpLocks/>
          </p:cNvGrpSpPr>
          <p:nvPr/>
        </p:nvGrpSpPr>
        <p:grpSpPr bwMode="auto">
          <a:xfrm>
            <a:off x="5220072" y="1412776"/>
            <a:ext cx="2660506" cy="1623316"/>
            <a:chOff x="2064" y="1008"/>
            <a:chExt cx="741" cy="972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17" name="Group 129"/>
            <p:cNvGrpSpPr>
              <a:grpSpLocks/>
            </p:cNvGrpSpPr>
            <p:nvPr/>
          </p:nvGrpSpPr>
          <p:grpSpPr bwMode="auto">
            <a:xfrm>
              <a:off x="2088" y="1031"/>
              <a:ext cx="717" cy="949"/>
              <a:chOff x="3975" y="1593"/>
              <a:chExt cx="981" cy="1300"/>
            </a:xfrm>
          </p:grpSpPr>
          <p:pic>
            <p:nvPicPr>
              <p:cNvPr id="12418" name="Picture 130" descr="circuler_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41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Активизация 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познавательной 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деятельности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242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4274" y="1680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42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148" y="2308"/>
                <a:ext cx="966" cy="204"/>
                <a:chOff x="2532" y="1051"/>
                <a:chExt cx="1052" cy="254"/>
              </a:xfrm>
            </p:grpSpPr>
            <p:grpSp>
              <p:nvGrpSpPr>
                <p:cNvPr id="1242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2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2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5" y="1122"/>
                  <a:ext cx="899" cy="183"/>
                  <a:chOff x="1565" y="2542"/>
                  <a:chExt cx="1352" cy="275"/>
                </a:xfrm>
              </p:grpSpPr>
              <p:sp>
                <p:nvSpPr>
                  <p:cNvPr id="1242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395" y="2248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32" name="Group 144"/>
            <p:cNvGrpSpPr>
              <a:grpSpLocks/>
            </p:cNvGrpSpPr>
            <p:nvPr/>
          </p:nvGrpSpPr>
          <p:grpSpPr bwMode="auto">
            <a:xfrm rot="-3733502" flipH="1" flipV="1">
              <a:off x="2363" y="1510"/>
              <a:ext cx="529" cy="120"/>
              <a:chOff x="2532" y="1051"/>
              <a:chExt cx="897" cy="230"/>
            </a:xfrm>
          </p:grpSpPr>
          <p:grpSp>
            <p:nvGrpSpPr>
              <p:cNvPr id="1243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38" name="Group 150"/>
              <p:cNvGrpSpPr>
                <a:grpSpLocks/>
              </p:cNvGrpSpPr>
              <p:nvPr/>
            </p:nvGrpSpPr>
            <p:grpSpPr bwMode="auto">
              <a:xfrm rot="1353540">
                <a:off x="2685" y="1112"/>
                <a:ext cx="744" cy="169"/>
                <a:chOff x="1565" y="2564"/>
                <a:chExt cx="1120" cy="253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3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2406" y="1272"/>
              <a:ext cx="51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44" name="Group 156"/>
          <p:cNvGrpSpPr>
            <a:grpSpLocks/>
          </p:cNvGrpSpPr>
          <p:nvPr/>
        </p:nvGrpSpPr>
        <p:grpSpPr bwMode="auto">
          <a:xfrm rot="4976862" flipH="1">
            <a:off x="5073413" y="2084908"/>
            <a:ext cx="1157409" cy="2904208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4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44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5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82" name="Прямоугольник 181"/>
          <p:cNvSpPr/>
          <p:nvPr/>
        </p:nvSpPr>
        <p:spPr>
          <a:xfrm rot="21374626">
            <a:off x="4492820" y="3141171"/>
            <a:ext cx="253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87" name="Группа 186"/>
          <p:cNvGrpSpPr/>
          <p:nvPr/>
        </p:nvGrpSpPr>
        <p:grpSpPr>
          <a:xfrm>
            <a:off x="5004048" y="4221088"/>
            <a:ext cx="4572000" cy="1440160"/>
            <a:chOff x="4932040" y="4149080"/>
            <a:chExt cx="4572000" cy="1440160"/>
          </a:xfrm>
        </p:grpSpPr>
        <p:grpSp>
          <p:nvGrpSpPr>
            <p:cNvPr id="12386" name="Group 98"/>
            <p:cNvGrpSpPr>
              <a:grpSpLocks/>
            </p:cNvGrpSpPr>
            <p:nvPr/>
          </p:nvGrpSpPr>
          <p:grpSpPr bwMode="auto">
            <a:xfrm>
              <a:off x="5652120" y="4149080"/>
              <a:ext cx="3240360" cy="1440160"/>
              <a:chOff x="2064" y="1008"/>
              <a:chExt cx="722" cy="872"/>
            </a:xfrm>
          </p:grpSpPr>
          <p:sp>
            <p:nvSpPr>
              <p:cNvPr id="12387" name="Oval 99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88" name="Group 100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2389" name="Picture 101" descr="circuler_1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2390" name="Oval 102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bg2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91" name="Picture 103" descr="light_shadow1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2392" name="Group 104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239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2394" name="AutoShape 10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5" name="AutoShape 10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6" name="AutoShape 10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7" name="AutoShape 10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398" name="Group 110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2399" name="AutoShape 11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0" name="AutoShape 11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1" name="AutoShape 11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2" name="AutoShape 11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2403" name="Group 115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2404" name="Group 11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05" name="AutoShape 11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6" name="AutoShape 11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7" name="AutoShape 11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8" name="AutoShape 12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09" name="Group 12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10" name="AutoShape 1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1" name="AutoShape 1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2" name="AutoShape 1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3" name="AutoShape 1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414" name="Rectangle 126"/>
              <p:cNvSpPr>
                <a:spLocks noChangeArrowheads="1"/>
              </p:cNvSpPr>
              <p:nvPr/>
            </p:nvSpPr>
            <p:spPr bwMode="gray">
              <a:xfrm>
                <a:off x="2399" y="1272"/>
                <a:ext cx="66" cy="1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flatTx/>
              </a:bodyPr>
              <a:lstStyle/>
              <a:p>
                <a:pPr algn="ctr"/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Прямоугольник 185"/>
            <p:cNvSpPr/>
            <p:nvPr/>
          </p:nvSpPr>
          <p:spPr>
            <a:xfrm>
              <a:off x="4932040" y="436510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Овладение способами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работы с информацией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3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040" y="1118157"/>
            <a:ext cx="7239000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Что необходимо?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04131" name="Freeform 3"/>
          <p:cNvSpPr>
            <a:spLocks/>
          </p:cNvSpPr>
          <p:nvPr/>
        </p:nvSpPr>
        <p:spPr bwMode="gray">
          <a:xfrm>
            <a:off x="604838" y="2727325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algn="r">
              <a:defRPr/>
            </a:pPr>
            <a:endParaRPr lang="ru-RU"/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533400" y="5295900"/>
            <a:ext cx="2022475" cy="941388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22533" name="Rectangle 23"/>
          <p:cNvSpPr>
            <a:spLocks noChangeArrowheads="1"/>
          </p:cNvSpPr>
          <p:nvPr/>
        </p:nvSpPr>
        <p:spPr bwMode="gray">
          <a:xfrm>
            <a:off x="6834188" y="3294063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6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2534" name="Group 24"/>
          <p:cNvGrpSpPr>
            <a:grpSpLocks/>
          </p:cNvGrpSpPr>
          <p:nvPr/>
        </p:nvGrpSpPr>
        <p:grpSpPr bwMode="auto">
          <a:xfrm>
            <a:off x="2484438" y="4508500"/>
            <a:ext cx="2482850" cy="1597025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5" name="Group 29"/>
          <p:cNvGrpSpPr>
            <a:grpSpLocks/>
          </p:cNvGrpSpPr>
          <p:nvPr/>
        </p:nvGrpSpPr>
        <p:grpSpPr bwMode="auto">
          <a:xfrm>
            <a:off x="4694238" y="3684588"/>
            <a:ext cx="2470150" cy="1257300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22536" name="Group 34"/>
          <p:cNvGrpSpPr>
            <a:grpSpLocks/>
          </p:cNvGrpSpPr>
          <p:nvPr/>
        </p:nvGrpSpPr>
        <p:grpSpPr bwMode="auto">
          <a:xfrm>
            <a:off x="6789943" y="2918149"/>
            <a:ext cx="2342045" cy="1182687"/>
            <a:chOff x="384" y="986"/>
            <a:chExt cx="234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384" y="986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ru-RU" b="1" i="1" dirty="0" smtClean="0"/>
                <a:t>Наличие</a:t>
              </a:r>
            </a:p>
            <a:p>
              <a:pPr>
                <a:defRPr/>
              </a:pPr>
              <a:r>
                <a:rPr lang="ru-RU" b="1" i="1" dirty="0" smtClean="0"/>
                <a:t> аквариума</a:t>
              </a:r>
              <a:endParaRPr lang="ru-RU" b="1" i="1" dirty="0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39750" y="5373688"/>
            <a:ext cx="20701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Wingdings" pitchFamily="2" charset="2"/>
              <a:buChar char="ü"/>
              <a:defRPr/>
            </a:pP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достаточное </a:t>
            </a:r>
          </a:p>
          <a:p>
            <a:pPr algn="r">
              <a:defRPr/>
            </a:pP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освещение;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4581525"/>
            <a:ext cx="23764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проветривание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-проведение влажной уборки;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3077" y="3965575"/>
            <a:ext cx="23034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Озеленение класса</a:t>
            </a:r>
            <a:endParaRPr lang="ru-RU" i="1" dirty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2542" name="Группа 44"/>
          <p:cNvGrpSpPr>
            <a:grpSpLocks/>
          </p:cNvGrpSpPr>
          <p:nvPr/>
        </p:nvGrpSpPr>
        <p:grpSpPr bwMode="auto">
          <a:xfrm>
            <a:off x="6948488" y="765175"/>
            <a:ext cx="1658937" cy="1951038"/>
            <a:chOff x="4139952" y="2420888"/>
            <a:chExt cx="1659632" cy="1951856"/>
          </a:xfrm>
        </p:grpSpPr>
        <p:pic>
          <p:nvPicPr>
            <p:cNvPr id="22543" name="Picture 49" descr="13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39952" y="2420888"/>
              <a:ext cx="1514475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4" name="Group 40"/>
            <p:cNvGrpSpPr>
              <a:grpSpLocks/>
            </p:cNvGrpSpPr>
            <p:nvPr/>
          </p:nvGrpSpPr>
          <p:grpSpPr bwMode="auto">
            <a:xfrm>
              <a:off x="4427985" y="2924940"/>
              <a:ext cx="1371599" cy="1447798"/>
              <a:chOff x="482" y="1851"/>
              <a:chExt cx="860" cy="796"/>
            </a:xfrm>
          </p:grpSpPr>
          <p:sp>
            <p:nvSpPr>
              <p:cNvPr id="22545" name="Freeform 41"/>
              <p:cNvSpPr>
                <a:spLocks/>
              </p:cNvSpPr>
              <p:nvPr/>
            </p:nvSpPr>
            <p:spPr bwMode="gray">
              <a:xfrm>
                <a:off x="567" y="2464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73"/>
                  <a:gd name="T20" fmla="*/ 335 w 33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22546" name="Freeform 42"/>
              <p:cNvSpPr>
                <a:spLocks/>
              </p:cNvSpPr>
              <p:nvPr/>
            </p:nvSpPr>
            <p:spPr bwMode="gray">
              <a:xfrm>
                <a:off x="797" y="2401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170"/>
                  <a:gd name="T20" fmla="*/ 367 w 36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22547" name="Freeform 43"/>
              <p:cNvSpPr>
                <a:spLocks/>
              </p:cNvSpPr>
              <p:nvPr/>
            </p:nvSpPr>
            <p:spPr bwMode="gray">
              <a:xfrm>
                <a:off x="1035" y="2504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3"/>
                  <a:gd name="T17" fmla="*/ 307 w 30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/>
              </a:p>
            </p:txBody>
          </p:sp>
          <p:sp>
            <p:nvSpPr>
              <p:cNvPr id="22548" name="Freeform 44"/>
              <p:cNvSpPr>
                <a:spLocks/>
              </p:cNvSpPr>
              <p:nvPr/>
            </p:nvSpPr>
            <p:spPr bwMode="gray">
              <a:xfrm>
                <a:off x="482" y="2066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  <p:sp>
            <p:nvSpPr>
              <p:cNvPr id="22549" name="Freeform 45"/>
              <p:cNvSpPr>
                <a:spLocks/>
              </p:cNvSpPr>
              <p:nvPr/>
            </p:nvSpPr>
            <p:spPr bwMode="gray">
              <a:xfrm>
                <a:off x="698" y="1851"/>
                <a:ext cx="282" cy="716"/>
              </a:xfrm>
              <a:custGeom>
                <a:avLst/>
                <a:gdLst>
                  <a:gd name="T0" fmla="*/ 130 w 224"/>
                  <a:gd name="T1" fmla="*/ 127 h 569"/>
                  <a:gd name="T2" fmla="*/ 93 w 224"/>
                  <a:gd name="T3" fmla="*/ 63 h 569"/>
                  <a:gd name="T4" fmla="*/ 152 w 224"/>
                  <a:gd name="T5" fmla="*/ 1 h 569"/>
                  <a:gd name="T6" fmla="*/ 215 w 224"/>
                  <a:gd name="T7" fmla="*/ 65 h 569"/>
                  <a:gd name="T8" fmla="*/ 170 w 224"/>
                  <a:gd name="T9" fmla="*/ 127 h 569"/>
                  <a:gd name="T10" fmla="*/ 169 w 224"/>
                  <a:gd name="T11" fmla="*/ 156 h 569"/>
                  <a:gd name="T12" fmla="*/ 263 w 224"/>
                  <a:gd name="T13" fmla="*/ 182 h 569"/>
                  <a:gd name="T14" fmla="*/ 278 w 224"/>
                  <a:gd name="T15" fmla="*/ 257 h 569"/>
                  <a:gd name="T16" fmla="*/ 274 w 224"/>
                  <a:gd name="T17" fmla="*/ 404 h 569"/>
                  <a:gd name="T18" fmla="*/ 263 w 224"/>
                  <a:gd name="T19" fmla="*/ 459 h 569"/>
                  <a:gd name="T20" fmla="*/ 247 w 224"/>
                  <a:gd name="T21" fmla="*/ 388 h 569"/>
                  <a:gd name="T22" fmla="*/ 235 w 224"/>
                  <a:gd name="T23" fmla="*/ 254 h 569"/>
                  <a:gd name="T24" fmla="*/ 214 w 224"/>
                  <a:gd name="T25" fmla="*/ 404 h 569"/>
                  <a:gd name="T26" fmla="*/ 181 w 224"/>
                  <a:gd name="T27" fmla="*/ 716 h 569"/>
                  <a:gd name="T28" fmla="*/ 98 w 224"/>
                  <a:gd name="T29" fmla="*/ 711 h 569"/>
                  <a:gd name="T30" fmla="*/ 63 w 224"/>
                  <a:gd name="T31" fmla="*/ 409 h 569"/>
                  <a:gd name="T32" fmla="*/ 42 w 224"/>
                  <a:gd name="T33" fmla="*/ 262 h 569"/>
                  <a:gd name="T34" fmla="*/ 31 w 224"/>
                  <a:gd name="T35" fmla="*/ 390 h 569"/>
                  <a:gd name="T36" fmla="*/ 15 w 224"/>
                  <a:gd name="T37" fmla="*/ 459 h 569"/>
                  <a:gd name="T38" fmla="*/ 1 w 224"/>
                  <a:gd name="T39" fmla="*/ 384 h 569"/>
                  <a:gd name="T40" fmla="*/ 9 w 224"/>
                  <a:gd name="T41" fmla="*/ 232 h 569"/>
                  <a:gd name="T42" fmla="*/ 29 w 224"/>
                  <a:gd name="T43" fmla="*/ 176 h 569"/>
                  <a:gd name="T44" fmla="*/ 128 w 224"/>
                  <a:gd name="T45" fmla="*/ 156 h 569"/>
                  <a:gd name="T46" fmla="*/ 130 w 224"/>
                  <a:gd name="T47" fmla="*/ 127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  <p:sp>
            <p:nvSpPr>
              <p:cNvPr id="22550" name="Freeform 46"/>
              <p:cNvSpPr>
                <a:spLocks/>
              </p:cNvSpPr>
              <p:nvPr/>
            </p:nvSpPr>
            <p:spPr bwMode="gray">
              <a:xfrm>
                <a:off x="956" y="2078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Right">
                  <a:rot lat="0" lon="899998" rev="0"/>
                </a:camera>
                <a:lightRig rig="legacyFlat1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pPr algn="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0824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9872" y="1767135"/>
            <a:ext cx="3989604" cy="29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НОУ</a:t>
            </a:r>
            <a:endParaRPr lang="ru-RU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24744"/>
            <a:ext cx="39039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17535" y="2846359"/>
            <a:ext cx="3951833" cy="321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3648" y="4048495"/>
            <a:ext cx="3600400" cy="2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3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2108" y="279203"/>
            <a:ext cx="3701208" cy="5248275"/>
          </a:xfrm>
        </p:spPr>
      </p:pic>
    </p:spTree>
    <p:extLst>
      <p:ext uri="{BB962C8B-B14F-4D97-AF65-F5344CB8AC3E}">
        <p14:creationId xmlns:p14="http://schemas.microsoft.com/office/powerpoint/2010/main" xmlns="" val="2329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052736"/>
            <a:ext cx="3764069" cy="28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3092318"/>
            <a:ext cx="4032448" cy="30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96503" y="1700808"/>
            <a:ext cx="3968672" cy="28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5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4744"/>
            <a:ext cx="2742214" cy="38884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5856" y="2636912"/>
            <a:ext cx="2773784" cy="3776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49640" y="1365537"/>
            <a:ext cx="2844824" cy="38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2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52928" cy="105841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Результативность</a:t>
            </a:r>
            <a:br>
              <a:rPr lang="ru-RU" dirty="0" smtClean="0"/>
            </a:br>
            <a:r>
              <a:rPr lang="ru-RU" dirty="0" smtClean="0"/>
              <a:t>познавательного процесса  во 2 классе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уроках ЗОМ во 2 классе</a:t>
            </a:r>
            <a:endParaRPr lang="en-US" sz="3200" dirty="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gray">
          <a:xfrm>
            <a:off x="3419872" y="1916832"/>
            <a:ext cx="2268537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/>
              <a:t>Начало</a:t>
            </a:r>
          </a:p>
          <a:p>
            <a:pPr algn="ctr"/>
            <a:r>
              <a:rPr lang="ru-RU" sz="1600" b="1" dirty="0" smtClean="0"/>
              <a:t> учебного года  </a:t>
            </a:r>
            <a:endParaRPr lang="ru-RU" sz="1600" b="1" dirty="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gray">
          <a:xfrm>
            <a:off x="6156176" y="1844824"/>
            <a:ext cx="2268537" cy="536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/>
              <a:t>Конец </a:t>
            </a:r>
          </a:p>
          <a:p>
            <a:pPr algn="ctr"/>
            <a:r>
              <a:rPr lang="ru-RU" sz="1600" b="1" dirty="0" smtClean="0"/>
              <a:t>учебного года</a:t>
            </a:r>
            <a:endParaRPr lang="ru-RU" sz="1600" b="1" dirty="0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683568" y="2492896"/>
            <a:ext cx="2592288" cy="1008112"/>
            <a:chOff x="4397" y="1430"/>
            <a:chExt cx="1005" cy="960"/>
          </a:xfrm>
        </p:grpSpPr>
        <p:sp>
          <p:nvSpPr>
            <p:cNvPr id="25609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4" name="Rectangle 14"/>
          <p:cNvSpPr>
            <a:spLocks noChangeArrowheads="1"/>
          </p:cNvSpPr>
          <p:nvPr/>
        </p:nvSpPr>
        <p:spPr bwMode="gray">
          <a:xfrm>
            <a:off x="683568" y="2636912"/>
            <a:ext cx="25529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333333"/>
                </a:solidFill>
              </a:rPr>
              <a:t>Умение планировать свою деятельность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gray">
          <a:xfrm>
            <a:off x="6234434" y="2636912"/>
            <a:ext cx="2304256" cy="72008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gray">
          <a:xfrm>
            <a:off x="3419872" y="2780928"/>
            <a:ext cx="2304256" cy="6480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43 %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683568" y="3573015"/>
            <a:ext cx="2520280" cy="864097"/>
            <a:chOff x="4397" y="1430"/>
            <a:chExt cx="1005" cy="960"/>
          </a:xfrm>
        </p:grpSpPr>
        <p:sp>
          <p:nvSpPr>
            <p:cNvPr id="26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/>
                <a:t>Навык </a:t>
              </a:r>
            </a:p>
            <a:p>
              <a:r>
                <a:rPr lang="ru-RU" sz="1600" b="1" dirty="0" smtClean="0"/>
                <a:t>самостоятельной </a:t>
              </a:r>
            </a:p>
            <a:p>
              <a:r>
                <a:rPr lang="ru-RU" sz="1600" b="1" dirty="0" smtClean="0"/>
                <a:t>работы</a:t>
              </a:r>
              <a:endParaRPr lang="ru-RU" sz="1600" b="1" dirty="0"/>
            </a:p>
          </p:txBody>
        </p:sp>
      </p:grpSp>
      <p:sp>
        <p:nvSpPr>
          <p:cNvPr id="27" name="Rectangle 20"/>
          <p:cNvSpPr>
            <a:spLocks noChangeArrowheads="1"/>
          </p:cNvSpPr>
          <p:nvPr/>
        </p:nvSpPr>
        <p:spPr bwMode="gray">
          <a:xfrm>
            <a:off x="3419872" y="3645024"/>
            <a:ext cx="2304256" cy="6480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42 %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683568" y="4509121"/>
            <a:ext cx="2664296" cy="936104"/>
            <a:chOff x="4397" y="1430"/>
            <a:chExt cx="1005" cy="960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/>
                <a:t>Уровень развития</a:t>
              </a:r>
            </a:p>
            <a:p>
              <a:r>
                <a:rPr lang="ru-RU" sz="1600" b="1" dirty="0" smtClean="0"/>
                <a:t>творческих</a:t>
              </a:r>
            </a:p>
            <a:p>
              <a:r>
                <a:rPr lang="ru-RU" sz="1600" b="1" dirty="0" smtClean="0"/>
                <a:t> способностей</a:t>
              </a:r>
              <a:endParaRPr lang="ru-RU" sz="1600" b="1" dirty="0"/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683568" y="5517232"/>
            <a:ext cx="2736304" cy="1008111"/>
            <a:chOff x="4397" y="1430"/>
            <a:chExt cx="1005" cy="960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/>
                <a:t>Учащиеся, </a:t>
              </a:r>
            </a:p>
            <a:p>
              <a:r>
                <a:rPr lang="ru-RU" sz="1600" b="1" dirty="0" smtClean="0"/>
                <a:t>требующие</a:t>
              </a:r>
            </a:p>
            <a:p>
              <a:r>
                <a:rPr lang="ru-RU" sz="1600" b="1" dirty="0" smtClean="0"/>
                <a:t>направляющей</a:t>
              </a:r>
            </a:p>
            <a:p>
              <a:r>
                <a:rPr lang="ru-RU" sz="1600" b="1" dirty="0" smtClean="0"/>
                <a:t>и обучающей помощи</a:t>
              </a:r>
              <a:endParaRPr lang="ru-RU" sz="1600" b="1" dirty="0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20"/>
          <p:cNvSpPr>
            <a:spLocks noChangeArrowheads="1"/>
          </p:cNvSpPr>
          <p:nvPr/>
        </p:nvSpPr>
        <p:spPr bwMode="gray">
          <a:xfrm>
            <a:off x="3491880" y="4725144"/>
            <a:ext cx="2304256" cy="6480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gray">
          <a:xfrm>
            <a:off x="3563888" y="5877272"/>
            <a:ext cx="2304256" cy="6480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25%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gray">
          <a:xfrm>
            <a:off x="6228184" y="3573016"/>
            <a:ext cx="2304256" cy="72008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53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gray">
          <a:xfrm>
            <a:off x="6300192" y="4581128"/>
            <a:ext cx="2304256" cy="72008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gray">
          <a:xfrm>
            <a:off x="6300192" y="5589240"/>
            <a:ext cx="2304256" cy="72008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18%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713038" y="5927725"/>
            <a:ext cx="3001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gray">
          <a:xfrm>
            <a:off x="2195513" y="213201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 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ine 9"/>
          <p:cNvSpPr>
            <a:spLocks noChangeShapeType="1"/>
          </p:cNvSpPr>
          <p:nvPr/>
        </p:nvSpPr>
        <p:spPr bwMode="gray">
          <a:xfrm flipV="1">
            <a:off x="6372200" y="2780928"/>
            <a:ext cx="673968" cy="9434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3491880" y="2204864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724128" y="3861048"/>
            <a:ext cx="745976" cy="471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5796136" y="2132856"/>
            <a:ext cx="313928" cy="9361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1721" y="1268760"/>
            <a:ext cx="2654896" cy="1469777"/>
            <a:chOff x="2064" y="1008"/>
            <a:chExt cx="722" cy="872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0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0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2136" y="1179"/>
              <a:ext cx="587" cy="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Социального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взаимодействия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475" y="2924944"/>
            <a:ext cx="3210022" cy="1512937"/>
            <a:chOff x="2064" y="1008"/>
            <a:chExt cx="722" cy="872"/>
          </a:xfrm>
        </p:grpSpPr>
        <p:sp>
          <p:nvSpPr>
            <p:cNvPr id="1232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31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2154" y="1216"/>
              <a:ext cx="552" cy="3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исследовательские</a:t>
              </a: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483768" y="5301208"/>
            <a:ext cx="3024336" cy="1384300"/>
            <a:chOff x="2064" y="1008"/>
            <a:chExt cx="722" cy="872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60" name="Picture 72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2167" y="1189"/>
              <a:ext cx="53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презентационные</a:t>
              </a: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4788024" y="1052736"/>
            <a:ext cx="2807714" cy="1623316"/>
            <a:chOff x="2023" y="1008"/>
            <a:chExt cx="782" cy="972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29"/>
            <p:cNvGrpSpPr>
              <a:grpSpLocks/>
            </p:cNvGrpSpPr>
            <p:nvPr/>
          </p:nvGrpSpPr>
          <p:grpSpPr bwMode="auto">
            <a:xfrm>
              <a:off x="2023" y="1031"/>
              <a:ext cx="782" cy="949"/>
              <a:chOff x="3886" y="1593"/>
              <a:chExt cx="1070" cy="1300"/>
            </a:xfrm>
          </p:grpSpPr>
          <p:pic>
            <p:nvPicPr>
              <p:cNvPr id="12418" name="Picture 130" descr="circuler_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419" name="Oval 131"/>
              <p:cNvSpPr>
                <a:spLocks noChangeArrowheads="1"/>
              </p:cNvSpPr>
              <p:nvPr/>
            </p:nvSpPr>
            <p:spPr bwMode="gray">
              <a:xfrm>
                <a:off x="3886" y="1593"/>
                <a:ext cx="1019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информационные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242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4274" y="1680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148" y="2308"/>
                <a:ext cx="966" cy="204"/>
                <a:chOff x="2532" y="1051"/>
                <a:chExt cx="1052" cy="254"/>
              </a:xfrm>
            </p:grpSpPr>
            <p:grpSp>
              <p:nvGrpSpPr>
                <p:cNvPr id="2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2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5" y="1122"/>
                  <a:ext cx="899" cy="183"/>
                  <a:chOff x="1565" y="2542"/>
                  <a:chExt cx="1352" cy="275"/>
                </a:xfrm>
              </p:grpSpPr>
              <p:sp>
                <p:nvSpPr>
                  <p:cNvPr id="1242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395" y="2248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44"/>
            <p:cNvGrpSpPr>
              <a:grpSpLocks/>
            </p:cNvGrpSpPr>
            <p:nvPr/>
          </p:nvGrpSpPr>
          <p:grpSpPr bwMode="auto">
            <a:xfrm rot="-3733502" flipH="1" flipV="1">
              <a:off x="2363" y="1510"/>
              <a:ext cx="529" cy="120"/>
              <a:chOff x="2532" y="1051"/>
              <a:chExt cx="897" cy="230"/>
            </a:xfrm>
          </p:grpSpPr>
          <p:grpSp>
            <p:nvGrpSpPr>
              <p:cNvPr id="1232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8" name="Group 150"/>
              <p:cNvGrpSpPr>
                <a:grpSpLocks/>
              </p:cNvGrpSpPr>
              <p:nvPr/>
            </p:nvGrpSpPr>
            <p:grpSpPr bwMode="auto">
              <a:xfrm rot="1353540">
                <a:off x="2685" y="1112"/>
                <a:ext cx="744" cy="169"/>
                <a:chOff x="1565" y="2564"/>
                <a:chExt cx="1120" cy="253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3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2406" y="1272"/>
              <a:ext cx="51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30" name="Group 156"/>
          <p:cNvGrpSpPr>
            <a:grpSpLocks/>
          </p:cNvGrpSpPr>
          <p:nvPr/>
        </p:nvGrpSpPr>
        <p:grpSpPr bwMode="auto">
          <a:xfrm rot="4976862" flipH="1">
            <a:off x="5073413" y="2084908"/>
            <a:ext cx="1157409" cy="2904208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3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335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40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82" name="Прямоугольник 181"/>
          <p:cNvSpPr/>
          <p:nvPr/>
        </p:nvSpPr>
        <p:spPr>
          <a:xfrm rot="21374626">
            <a:off x="4455509" y="3078890"/>
            <a:ext cx="2531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Общеучебные</a:t>
            </a:r>
            <a:r>
              <a:rPr lang="ru-RU" b="1" dirty="0" smtClean="0">
                <a:solidFill>
                  <a:srgbClr val="002060"/>
                </a:solidFill>
              </a:rPr>
              <a:t>  умения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 навыки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2345" name="Группа 186"/>
          <p:cNvGrpSpPr/>
          <p:nvPr/>
        </p:nvGrpSpPr>
        <p:grpSpPr>
          <a:xfrm>
            <a:off x="5004048" y="4221088"/>
            <a:ext cx="4572000" cy="1440160"/>
            <a:chOff x="4932040" y="4149080"/>
            <a:chExt cx="4572000" cy="1440160"/>
          </a:xfrm>
        </p:grpSpPr>
        <p:grpSp>
          <p:nvGrpSpPr>
            <p:cNvPr id="12346" name="Group 98"/>
            <p:cNvGrpSpPr>
              <a:grpSpLocks/>
            </p:cNvGrpSpPr>
            <p:nvPr/>
          </p:nvGrpSpPr>
          <p:grpSpPr bwMode="auto">
            <a:xfrm>
              <a:off x="5652120" y="4149080"/>
              <a:ext cx="3240360" cy="1440160"/>
              <a:chOff x="2064" y="1008"/>
              <a:chExt cx="722" cy="872"/>
            </a:xfrm>
          </p:grpSpPr>
          <p:sp>
            <p:nvSpPr>
              <p:cNvPr id="12387" name="Oval 99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51" name="Group 100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2389" name="Picture 101" descr="circuler_1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2390" name="Oval 102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bg2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391" name="Picture 103" descr="light_shadow1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2357" name="Group 104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235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2394" name="AutoShape 10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5" name="AutoShape 10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6" name="AutoShape 10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7" name="AutoShape 10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363" name="Group 110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2399" name="AutoShape 11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0" name="AutoShape 11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1" name="AutoShape 11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2" name="AutoShape 11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2364" name="Group 115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2369" name="Group 11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05" name="AutoShape 11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6" name="AutoShape 11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7" name="AutoShape 11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8" name="AutoShape 12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74" name="Group 12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10" name="AutoShape 1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1" name="AutoShape 1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2" name="AutoShape 1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3" name="AutoShape 1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414" name="Rectangle 126"/>
              <p:cNvSpPr>
                <a:spLocks noChangeArrowheads="1"/>
              </p:cNvSpPr>
              <p:nvPr/>
            </p:nvSpPr>
            <p:spPr bwMode="gray">
              <a:xfrm>
                <a:off x="2399" y="1272"/>
                <a:ext cx="66" cy="1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flatTx/>
              </a:bodyPr>
              <a:lstStyle/>
              <a:p>
                <a:pPr algn="ctr"/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Прямоугольник 185"/>
            <p:cNvSpPr/>
            <p:nvPr/>
          </p:nvSpPr>
          <p:spPr>
            <a:xfrm>
              <a:off x="4932040" y="450912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рефлексивные</a:t>
              </a:r>
            </a:p>
          </p:txBody>
        </p:sp>
      </p:grpSp>
      <p:grpSp>
        <p:nvGrpSpPr>
          <p:cNvPr id="175" name="Group 127"/>
          <p:cNvGrpSpPr>
            <a:grpSpLocks/>
          </p:cNvGrpSpPr>
          <p:nvPr/>
        </p:nvGrpSpPr>
        <p:grpSpPr bwMode="auto">
          <a:xfrm>
            <a:off x="6516216" y="1988840"/>
            <a:ext cx="2807714" cy="1623316"/>
            <a:chOff x="2023" y="1008"/>
            <a:chExt cx="782" cy="972"/>
          </a:xfrm>
        </p:grpSpPr>
        <p:sp>
          <p:nvSpPr>
            <p:cNvPr id="17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7" name="Group 129"/>
            <p:cNvGrpSpPr>
              <a:grpSpLocks/>
            </p:cNvGrpSpPr>
            <p:nvPr/>
          </p:nvGrpSpPr>
          <p:grpSpPr bwMode="auto">
            <a:xfrm>
              <a:off x="2023" y="1030"/>
              <a:ext cx="782" cy="942"/>
              <a:chOff x="3886" y="1593"/>
              <a:chExt cx="1070" cy="1291"/>
            </a:xfrm>
          </p:grpSpPr>
          <p:pic>
            <p:nvPicPr>
              <p:cNvPr id="192" name="Picture 130" descr="circuler_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3" name="Oval 131"/>
              <p:cNvSpPr>
                <a:spLocks noChangeArrowheads="1"/>
              </p:cNvSpPr>
              <p:nvPr/>
            </p:nvSpPr>
            <p:spPr bwMode="gray">
              <a:xfrm>
                <a:off x="3886" y="1593"/>
                <a:ext cx="1019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     оценочные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9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4274" y="1680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137" y="2297"/>
                <a:ext cx="972" cy="201"/>
                <a:chOff x="2528" y="1060"/>
                <a:chExt cx="1061" cy="248"/>
              </a:xfrm>
            </p:grpSpPr>
            <p:grpSp>
              <p:nvGrpSpPr>
                <p:cNvPr id="196" name="Group 134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7" y="1125"/>
                  <a:ext cx="902" cy="183"/>
                  <a:chOff x="1565" y="2542"/>
                  <a:chExt cx="1352" cy="275"/>
                </a:xfrm>
              </p:grpSpPr>
              <p:sp>
                <p:nvSpPr>
                  <p:cNvPr id="19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395" y="2248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8" name="Group 144"/>
            <p:cNvGrpSpPr>
              <a:grpSpLocks/>
            </p:cNvGrpSpPr>
            <p:nvPr/>
          </p:nvGrpSpPr>
          <p:grpSpPr bwMode="auto">
            <a:xfrm rot="-3733502" flipH="1" flipV="1">
              <a:off x="2354" y="1498"/>
              <a:ext cx="524" cy="126"/>
              <a:chOff x="2528" y="1060"/>
              <a:chExt cx="888" cy="239"/>
            </a:xfrm>
          </p:grpSpPr>
          <p:grpSp>
            <p:nvGrpSpPr>
              <p:cNvPr id="180" name="Group 145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1" name="Group 150"/>
              <p:cNvGrpSpPr>
                <a:grpSpLocks/>
              </p:cNvGrpSpPr>
              <p:nvPr/>
            </p:nvGrpSpPr>
            <p:grpSpPr bwMode="auto">
              <a:xfrm rot="1353540">
                <a:off x="2674" y="1128"/>
                <a:ext cx="742" cy="171"/>
                <a:chOff x="1565" y="2564"/>
                <a:chExt cx="1120" cy="253"/>
              </a:xfrm>
            </p:grpSpPr>
            <p:sp>
              <p:nvSpPr>
                <p:cNvPr id="18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3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79" name="Rectangle 155"/>
            <p:cNvSpPr>
              <a:spLocks noChangeArrowheads="1"/>
            </p:cNvSpPr>
            <p:nvPr/>
          </p:nvSpPr>
          <p:spPr bwMode="gray">
            <a:xfrm>
              <a:off x="2406" y="1272"/>
              <a:ext cx="51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20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исследовательские работы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0" y="1268760"/>
            <a:ext cx="2808312" cy="417646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pic>
        <p:nvPicPr>
          <p:cNvPr id="7" name="Рисунок 3" descr="p1220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74170" cy="365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992" y="53012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Ветлуга получила своё название потому, что по берегам реки растёт дерево ветла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6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означает моя фамилия?»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94676" y="467908"/>
            <a:ext cx="4176464" cy="5922183"/>
          </a:xfrm>
        </p:spPr>
      </p:pic>
      <p:pic>
        <p:nvPicPr>
          <p:cNvPr id="4" name="Рисунок 3" descr="20120920_0944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1412776"/>
            <a:ext cx="309634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8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296515"/>
              </p:ext>
            </p:extLst>
          </p:nvPr>
        </p:nvGraphicFramePr>
        <p:xfrm>
          <a:off x="34850" y="1124744"/>
          <a:ext cx="684140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3650876"/>
              </p:ext>
            </p:extLst>
          </p:nvPr>
        </p:nvGraphicFramePr>
        <p:xfrm>
          <a:off x="2123728" y="3717032"/>
          <a:ext cx="6552728" cy="275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28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</a:t>
            </a:r>
            <a:endParaRPr lang="en-US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432179"/>
              </p:ext>
            </p:extLst>
          </p:nvPr>
        </p:nvGraphicFramePr>
        <p:xfrm>
          <a:off x="755576" y="1556792"/>
          <a:ext cx="5328592" cy="24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579670197"/>
              </p:ext>
            </p:extLst>
          </p:nvPr>
        </p:nvGraphicFramePr>
        <p:xfrm>
          <a:off x="3131840" y="3933056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МБОУ СОШ №169</a:t>
            </a:r>
            <a:endParaRPr lang="en-US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6275170"/>
              </p:ext>
            </p:extLst>
          </p:nvPr>
        </p:nvGraphicFramePr>
        <p:xfrm>
          <a:off x="467544" y="1268760"/>
          <a:ext cx="5832648" cy="259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9252129"/>
              </p:ext>
            </p:extLst>
          </p:nvPr>
        </p:nvGraphicFramePr>
        <p:xfrm>
          <a:off x="2627784" y="3933056"/>
          <a:ext cx="5904656" cy="203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237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542</TotalTime>
  <Words>549</Words>
  <Application>Microsoft Office PowerPoint</Application>
  <PresentationFormat>Экран (4:3)</PresentationFormat>
  <Paragraphs>180</Paragraphs>
  <Slides>36</Slides>
  <Notes>0</Notes>
  <HiddenSlides>5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cdb2004117gl</vt:lpstr>
      <vt:lpstr>Проектная деятельность младших школьников</vt:lpstr>
      <vt:lpstr>Слайд 2</vt:lpstr>
      <vt:lpstr>Значение проектной деятельности</vt:lpstr>
      <vt:lpstr>Слайд 4</vt:lpstr>
      <vt:lpstr>Первые исследовательские работы</vt:lpstr>
      <vt:lpstr>«Что означает моя фамилия?»</vt:lpstr>
      <vt:lpstr>Анкетирование родителей</vt:lpstr>
      <vt:lpstr>Анкетирование родителей</vt:lpstr>
      <vt:lpstr>Анкетирование родителей</vt:lpstr>
      <vt:lpstr>Анкетирование детей</vt:lpstr>
      <vt:lpstr>Анкетирование детей</vt:lpstr>
      <vt:lpstr>Проект «Моя первая книга»</vt:lpstr>
      <vt:lpstr>Участие детей в международном конкурсе «Сказка в новогоднюю ночь»</vt:lpstr>
      <vt:lpstr>Проект «Азбука»</vt:lpstr>
      <vt:lpstr>Проект «Кукольный театр»</vt:lpstr>
      <vt:lpstr>Педагогическая цель ПЗ</vt:lpstr>
      <vt:lpstr>Парное взаимодействие</vt:lpstr>
      <vt:lpstr>Виды работы:</vt:lpstr>
      <vt:lpstr>Парное взаимодействие 2 класс</vt:lpstr>
      <vt:lpstr>Слайд 20</vt:lpstr>
      <vt:lpstr>Проект «Школа - экодом»</vt:lpstr>
      <vt:lpstr>Почему здоровье школьников ухудшается?</vt:lpstr>
      <vt:lpstr>Участники проекта</vt:lpstr>
      <vt:lpstr>Проект «Школа-экодом»</vt:lpstr>
      <vt:lpstr>Слайд 25</vt:lpstr>
      <vt:lpstr>Слайд 26</vt:lpstr>
      <vt:lpstr>Слайд 27</vt:lpstr>
      <vt:lpstr>Слайд 28</vt:lpstr>
      <vt:lpstr>Слайд 29</vt:lpstr>
      <vt:lpstr>Что необходимо?</vt:lpstr>
      <vt:lpstr>Участие в НОУ</vt:lpstr>
      <vt:lpstr>Слайд 32</vt:lpstr>
      <vt:lpstr>Слайд 33</vt:lpstr>
      <vt:lpstr>Слайд 34</vt:lpstr>
      <vt:lpstr> Результативность познавательного процесса  во 2 классе на уроках ЗОМ во 2 классе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младших школьников</dc:title>
  <dc:creator>мама</dc:creator>
  <cp:lastModifiedBy>учитель</cp:lastModifiedBy>
  <cp:revision>38</cp:revision>
  <dcterms:created xsi:type="dcterms:W3CDTF">2012-09-18T18:02:42Z</dcterms:created>
  <dcterms:modified xsi:type="dcterms:W3CDTF">2015-04-10T06:04:44Z</dcterms:modified>
</cp:coreProperties>
</file>