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71" r:id="rId4"/>
    <p:sldId id="272" r:id="rId5"/>
    <p:sldId id="275" r:id="rId6"/>
    <p:sldId id="273" r:id="rId7"/>
    <p:sldId id="282" r:id="rId8"/>
    <p:sldId id="276" r:id="rId9"/>
    <p:sldId id="277" r:id="rId10"/>
    <p:sldId id="279" r:id="rId11"/>
    <p:sldId id="278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000">
              <a:srgbClr val="000000"/>
            </a:gs>
            <a:gs pos="39999">
              <a:srgbClr val="0A128C"/>
            </a:gs>
            <a:gs pos="61000">
              <a:srgbClr val="181CC7"/>
            </a:gs>
            <a:gs pos="81000">
              <a:srgbClr val="7005D4"/>
            </a:gs>
            <a:gs pos="95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C70C8A-6879-484C-801C-7B3FEB0E53BE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018F50-50D9-4B40-9054-A271C9B6E29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beautynewsnyc.com/home/uploads/2008/09/child-obesity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476672"/>
            <a:ext cx="7086600" cy="8555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Здоровое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питание</a:t>
            </a:r>
            <a:r>
              <a:rPr lang="ru-RU" dirty="0" smtClean="0"/>
              <a:t> </a:t>
            </a:r>
          </a:p>
        </p:txBody>
      </p:sp>
      <p:pic>
        <p:nvPicPr>
          <p:cNvPr id="4099" name="Picture 4" descr="00012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00250"/>
            <a:ext cx="27813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000127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00250"/>
            <a:ext cx="27527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610393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Максим </a:t>
            </a:r>
            <a:r>
              <a:rPr lang="ru-RU" dirty="0" err="1" smtClean="0"/>
              <a:t>Шерстнев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 ученик 4а </a:t>
            </a:r>
            <a:r>
              <a:rPr lang="ru-RU" dirty="0" err="1" smtClean="0"/>
              <a:t>кл</a:t>
            </a:r>
            <a:r>
              <a:rPr lang="ru-RU" dirty="0" smtClean="0"/>
              <a:t>, шк.169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4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сырых овощах и фруктах больше витаминов, чем в вареных!!!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2875"/>
            <a:ext cx="8229600" cy="5184775"/>
          </a:xfrm>
        </p:spPr>
      </p:pic>
    </p:spTree>
    <p:extLst>
      <p:ext uri="{BB962C8B-B14F-4D97-AF65-F5344CB8AC3E}">
        <p14:creationId xmlns:p14="http://schemas.microsoft.com/office/powerpoint/2010/main" val="1208285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15924" y="1720841"/>
            <a:ext cx="851374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latin typeface="Times New Roman" pitchFamily="18" charset="0"/>
              </a:rPr>
              <a:t>Желаю вам цвести, расти</a:t>
            </a:r>
            <a:endParaRPr lang="ru-RU" altLang="ru-RU" sz="5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5400" b="1" dirty="0">
                <a:latin typeface="Times New Roman" pitchFamily="18" charset="0"/>
              </a:rPr>
              <a:t>Копить, крепить здоровье,</a:t>
            </a:r>
            <a:endParaRPr lang="ru-RU" altLang="ru-RU" sz="5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5400" b="1" dirty="0">
                <a:latin typeface="Times New Roman" pitchFamily="18" charset="0"/>
              </a:rPr>
              <a:t>Оно для дальнего пути –</a:t>
            </a:r>
            <a:endParaRPr lang="ru-RU" altLang="ru-RU" sz="5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5400" b="1" dirty="0">
                <a:latin typeface="Times New Roman" pitchFamily="18" charset="0"/>
              </a:rPr>
              <a:t>Главнейшее условие.</a:t>
            </a:r>
          </a:p>
        </p:txBody>
      </p:sp>
    </p:spTree>
    <p:extLst>
      <p:ext uri="{BB962C8B-B14F-4D97-AF65-F5344CB8AC3E}">
        <p14:creationId xmlns:p14="http://schemas.microsoft.com/office/powerpoint/2010/main" val="34050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476" y="-2232"/>
            <a:ext cx="6810102" cy="2135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Крепкого здоровья вам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вашим близким!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9" name="Picture 7" descr="Картинка 120 из 138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25613"/>
            <a:ext cx="4010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6188"/>
            <a:ext cx="453548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725613"/>
            <a:ext cx="3424238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24350"/>
            <a:ext cx="30241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5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Rectangle 2"/>
          <p:cNvPicPr>
            <a:picLocks noGrp="1" noChangeArrowheads="1"/>
          </p:cNvPicPr>
          <p:nvPr>
            <p:ph type="title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176213"/>
            <a:ext cx="7785100" cy="1250950"/>
          </a:xfrm>
        </p:spPr>
      </p:pic>
      <p:sp>
        <p:nvSpPr>
          <p:cNvPr id="6147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1011238" y="1752600"/>
            <a:ext cx="3703637" cy="1984375"/>
          </a:xfrm>
        </p:spPr>
        <p:txBody>
          <a:bodyPr/>
          <a:lstStyle/>
          <a:p>
            <a:pPr marL="547688" indent="-411163" eaLnBrk="1" hangingPunct="1"/>
            <a:endParaRPr lang="ru-RU" altLang="ru-RU" sz="2900" smtClean="0"/>
          </a:p>
        </p:txBody>
      </p:sp>
      <p:sp>
        <p:nvSpPr>
          <p:cNvPr id="6148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864100" y="1752600"/>
            <a:ext cx="3703638" cy="1984375"/>
          </a:xfrm>
        </p:spPr>
        <p:txBody>
          <a:bodyPr/>
          <a:lstStyle/>
          <a:p>
            <a:pPr marL="547688" indent="-411163" eaLnBrk="1" hangingPunct="1"/>
            <a:endParaRPr lang="ru-RU" altLang="ru-RU" sz="2900" smtClean="0"/>
          </a:p>
        </p:txBody>
      </p:sp>
      <p:sp>
        <p:nvSpPr>
          <p:cNvPr id="6149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1011238" y="3875088"/>
            <a:ext cx="3703637" cy="1982787"/>
          </a:xfrm>
        </p:spPr>
        <p:txBody>
          <a:bodyPr/>
          <a:lstStyle/>
          <a:p>
            <a:pPr marL="547688" indent="-411163" eaLnBrk="1" hangingPunct="1"/>
            <a:endParaRPr lang="ru-RU" altLang="ru-RU" sz="2900" smtClean="0"/>
          </a:p>
        </p:txBody>
      </p:sp>
      <p:sp>
        <p:nvSpPr>
          <p:cNvPr id="6150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4864100" y="3875088"/>
            <a:ext cx="3703638" cy="1982787"/>
          </a:xfrm>
        </p:spPr>
        <p:txBody>
          <a:bodyPr/>
          <a:lstStyle/>
          <a:p>
            <a:pPr marL="547688" indent="-411163" eaLnBrk="1" hangingPunct="1"/>
            <a:endParaRPr lang="ru-RU" altLang="ru-RU" sz="2900" smtClean="0"/>
          </a:p>
        </p:txBody>
      </p:sp>
      <p:pic>
        <p:nvPicPr>
          <p:cNvPr id="41989" name="Picture 5" descr="j0345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37147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7147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50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260648"/>
            <a:ext cx="7785100" cy="1800200"/>
          </a:xfrm>
        </p:spPr>
      </p:pic>
      <p:pic>
        <p:nvPicPr>
          <p:cNvPr id="7171" name="Picture 4" descr="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86000"/>
            <a:ext cx="3124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86000"/>
            <a:ext cx="3209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84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04664"/>
            <a:ext cx="8229600" cy="2309961"/>
          </a:xfrm>
        </p:spPr>
        <p:txBody>
          <a:bodyPr>
            <a:normAutofit fontScale="92500" lnSpcReduction="10000"/>
          </a:bodyPr>
          <a:lstStyle/>
          <a:p>
            <a:pPr marL="547688" indent="-411163" algn="ctr" eaLnBrk="1" hangingPunct="1">
              <a:buFont typeface="Wingdings" pitchFamily="2" charset="2"/>
              <a:buNone/>
            </a:pPr>
            <a:r>
              <a:rPr lang="ru-RU" altLang="ru-RU" sz="4000" b="1" dirty="0" smtClean="0"/>
              <a:t>«Мы живём не для того, </a:t>
            </a:r>
          </a:p>
          <a:p>
            <a:pPr marL="547688" indent="-411163" algn="ctr" eaLnBrk="1" hangingPunct="1">
              <a:buFont typeface="Wingdings" pitchFamily="2" charset="2"/>
              <a:buNone/>
            </a:pPr>
            <a:r>
              <a:rPr lang="ru-RU" altLang="ru-RU" sz="4000" b="1" dirty="0" smtClean="0"/>
              <a:t>чтобы есть,</a:t>
            </a:r>
          </a:p>
          <a:p>
            <a:pPr marL="547688" indent="-411163" algn="ctr" eaLnBrk="1" hangingPunct="1">
              <a:buFont typeface="Wingdings" pitchFamily="2" charset="2"/>
              <a:buNone/>
            </a:pPr>
            <a:r>
              <a:rPr lang="ru-RU" altLang="ru-RU" sz="4000" b="1" dirty="0" smtClean="0"/>
              <a:t> а едим для того чтобы жить»                                                                                    </a:t>
            </a:r>
            <a:r>
              <a:rPr lang="ru-RU" altLang="ru-RU" sz="2400" i="1" dirty="0" smtClean="0"/>
              <a:t>древнегреческий философ Сократ(470-399 до н.э.)</a:t>
            </a:r>
          </a:p>
        </p:txBody>
      </p:sp>
      <p:pic>
        <p:nvPicPr>
          <p:cNvPr id="4100" name="Picture 3" descr="j01779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6062"/>
            <a:ext cx="7929562" cy="381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271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9062"/>
            <a:ext cx="302101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56" y="3532933"/>
            <a:ext cx="438467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4"/>
          <a:stretch>
            <a:fillRect/>
          </a:stretch>
        </p:blipFill>
        <p:spPr bwMode="auto">
          <a:xfrm>
            <a:off x="251520" y="3748664"/>
            <a:ext cx="3983037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408" y="0"/>
            <a:ext cx="51724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быть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здоровым и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спортивным,</a:t>
            </a:r>
          </a:p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нужно правильно</a:t>
            </a:r>
          </a:p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питаться</a:t>
            </a:r>
          </a:p>
        </p:txBody>
      </p:sp>
    </p:spTree>
    <p:extLst>
      <p:ext uri="{BB962C8B-B14F-4D97-AF65-F5344CB8AC3E}">
        <p14:creationId xmlns:p14="http://schemas.microsoft.com/office/powerpoint/2010/main" val="26225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</a:rPr>
              <a:t>Правила правильного питания.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7091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200" dirty="0" smtClean="0">
                <a:latin typeface="Times New Roman" pitchFamily="18" charset="0"/>
              </a:rPr>
              <a:t>Ешьте в одно и то же время простую, свежеприготовленную пищу, которая легко усваивается и соответствует потребностям организма.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dirty="0" smtClean="0">
                <a:latin typeface="Times New Roman" pitchFamily="18" charset="0"/>
              </a:rPr>
              <a:t>Тщательно пережевывайте пищу, не спешите глотать.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dirty="0" smtClean="0">
                <a:latin typeface="Times New Roman" pitchFamily="18" charset="0"/>
              </a:rPr>
              <a:t>Чаще употребляйте разнообразные и полезные продукты.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dirty="0" smtClean="0">
                <a:latin typeface="Times New Roman" pitchFamily="18" charset="0"/>
              </a:rPr>
              <a:t>Главное – не переедайте! </a:t>
            </a:r>
          </a:p>
          <a:p>
            <a:pPr marL="137160" indent="0" eaLnBrk="1" hangingPunct="1">
              <a:lnSpc>
                <a:spcPct val="90000"/>
              </a:lnSpc>
              <a:buNone/>
            </a:pPr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971800" y="4643438"/>
            <a:ext cx="6172200" cy="785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 </a:t>
            </a:r>
            <a:endParaRPr lang="ru-RU" b="1" dirty="0"/>
          </a:p>
        </p:txBody>
      </p: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2984"/>
            <a:ext cx="9036495" cy="52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1412" y="332656"/>
            <a:ext cx="525374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наше питание </a:t>
            </a:r>
          </a:p>
          <a:p>
            <a:pPr algn="ctr">
              <a:defRPr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должно быть включено: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8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Полезные и неполезные продукты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marL="547688" indent="-411163" eaLnBrk="1" hangingPunct="1"/>
            <a:endParaRPr lang="ru-RU" altLang="ru-RU" sz="2600" smtClean="0"/>
          </a:p>
          <a:p>
            <a:pPr marL="547688" indent="-411163" eaLnBrk="1" hangingPunct="1"/>
            <a:endParaRPr lang="ru-RU" altLang="ru-RU" sz="2600" smtClean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2200" dirty="0">
                <a:latin typeface="Arial" charset="0"/>
              </a:rPr>
              <a:t>Полезные продукты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Arial" charset="0"/>
              </a:rPr>
              <a:t>Неполезные продукты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971550" y="2500313"/>
            <a:ext cx="33321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Arial" charset="0"/>
              </a:rPr>
              <a:t>Рыба,</a:t>
            </a:r>
          </a:p>
          <a:p>
            <a:pPr algn="ctr" eaLnBrk="1" hangingPunct="1"/>
            <a:r>
              <a:rPr lang="ru-RU" altLang="ru-RU" sz="2400" dirty="0">
                <a:latin typeface="Arial" charset="0"/>
              </a:rPr>
              <a:t>кефир, </a:t>
            </a:r>
          </a:p>
          <a:p>
            <a:pPr algn="ctr" eaLnBrk="1" hangingPunct="1"/>
            <a:r>
              <a:rPr lang="ru-RU" altLang="ru-RU" sz="2400" dirty="0">
                <a:latin typeface="Arial" charset="0"/>
              </a:rPr>
              <a:t>геркулес,</a:t>
            </a:r>
          </a:p>
          <a:p>
            <a:pPr algn="ctr" eaLnBrk="1" hangingPunct="1"/>
            <a:r>
              <a:rPr lang="ru-RU" altLang="ru-RU" sz="2400" dirty="0">
                <a:latin typeface="Arial" charset="0"/>
              </a:rPr>
              <a:t>подсолнечное масло,  морковь, </a:t>
            </a:r>
          </a:p>
          <a:p>
            <a:pPr algn="ctr" eaLnBrk="1" hangingPunct="1"/>
            <a:r>
              <a:rPr lang="ru-RU" altLang="ru-RU" sz="2400" dirty="0">
                <a:latin typeface="Arial" charset="0"/>
              </a:rPr>
              <a:t>капуста, </a:t>
            </a:r>
          </a:p>
          <a:p>
            <a:pPr algn="ctr" eaLnBrk="1" hangingPunct="1"/>
            <a:r>
              <a:rPr lang="ru-RU" altLang="ru-RU" sz="2400" dirty="0">
                <a:latin typeface="Arial" charset="0"/>
              </a:rPr>
              <a:t>яблоки, </a:t>
            </a:r>
          </a:p>
          <a:p>
            <a:pPr algn="ctr" eaLnBrk="1" hangingPunct="1"/>
            <a:r>
              <a:rPr lang="ru-RU" altLang="ru-RU" sz="2400" dirty="0">
                <a:latin typeface="Arial" charset="0"/>
              </a:rPr>
              <a:t>груши, </a:t>
            </a:r>
          </a:p>
          <a:p>
            <a:pPr algn="ctr" eaLnBrk="1" hangingPunct="1"/>
            <a:r>
              <a:rPr lang="ru-RU" altLang="ru-RU" sz="2400" dirty="0">
                <a:latin typeface="Arial" charset="0"/>
              </a:rPr>
              <a:t>хлеб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148263" y="2500313"/>
            <a:ext cx="33321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Arial" charset="0"/>
              </a:rPr>
              <a:t>Пепси, </a:t>
            </a:r>
          </a:p>
          <a:p>
            <a:pPr algn="ctr" eaLnBrk="1" hangingPunct="1"/>
            <a:r>
              <a:rPr lang="ru-RU" altLang="ru-RU" sz="2400">
                <a:latin typeface="Arial" charset="0"/>
              </a:rPr>
              <a:t>фанта, </a:t>
            </a:r>
          </a:p>
          <a:p>
            <a:pPr algn="ctr" eaLnBrk="1" hangingPunct="1"/>
            <a:r>
              <a:rPr lang="ru-RU" altLang="ru-RU" sz="2400">
                <a:latin typeface="Arial" charset="0"/>
              </a:rPr>
              <a:t>чипсы, </a:t>
            </a:r>
          </a:p>
          <a:p>
            <a:pPr algn="ctr" eaLnBrk="1" hangingPunct="1"/>
            <a:r>
              <a:rPr lang="ru-RU" altLang="ru-RU" sz="2400">
                <a:latin typeface="Arial" charset="0"/>
              </a:rPr>
              <a:t>жирное мясо, </a:t>
            </a:r>
          </a:p>
          <a:p>
            <a:pPr algn="ctr" eaLnBrk="1" hangingPunct="1"/>
            <a:r>
              <a:rPr lang="ru-RU" altLang="ru-RU" sz="2400">
                <a:latin typeface="Arial" charset="0"/>
              </a:rPr>
              <a:t>торты, </a:t>
            </a:r>
          </a:p>
          <a:p>
            <a:pPr algn="ctr" eaLnBrk="1" hangingPunct="1"/>
            <a:r>
              <a:rPr lang="ru-RU" altLang="ru-RU" sz="2400">
                <a:latin typeface="Arial" charset="0"/>
              </a:rPr>
              <a:t>«Сникерс», шоколадные конфеты</a:t>
            </a:r>
          </a:p>
        </p:txBody>
      </p:sp>
      <p:pic>
        <p:nvPicPr>
          <p:cNvPr id="80907" name="Picture 11" descr="j01892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143500"/>
            <a:ext cx="1979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12" descr="j022377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429125"/>
            <a:ext cx="15843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 descr="j02237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14446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 descr="j02347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143500"/>
            <a:ext cx="10541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031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/>
      <p:bldP spid="809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23528" y="3213100"/>
            <a:ext cx="2627378" cy="1468438"/>
          </a:xfrm>
          <a:prstGeom prst="flowChartTerminator">
            <a:avLst/>
          </a:prstGeom>
          <a:solidFill>
            <a:srgbClr val="00B0F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н</a:t>
            </a:r>
            <a:r>
              <a:rPr lang="ru-RU" sz="2400" b="1" dirty="0" smtClean="0">
                <a:solidFill>
                  <a:srgbClr val="FFFF00"/>
                </a:solidFill>
              </a:rPr>
              <a:t>едостаточности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питательных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веществ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580063" y="2060575"/>
            <a:ext cx="2880369" cy="790575"/>
          </a:xfrm>
          <a:prstGeom prst="flowChartTerminator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000" b="1" dirty="0"/>
              <a:t>Потеря внимания 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580063" y="3284538"/>
            <a:ext cx="2880369" cy="790575"/>
          </a:xfrm>
          <a:prstGeom prst="flowChartTerminator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000" b="1" dirty="0"/>
              <a:t>Слабость </a:t>
            </a:r>
            <a:endParaRPr lang="ru-RU" sz="2000" b="1" dirty="0" smtClean="0"/>
          </a:p>
          <a:p>
            <a:pPr algn="ctr">
              <a:defRPr/>
            </a:pPr>
            <a:r>
              <a:rPr lang="ru-RU" sz="2000" b="1" dirty="0" smtClean="0"/>
              <a:t>и </a:t>
            </a:r>
            <a:r>
              <a:rPr lang="ru-RU" sz="2000" b="1" dirty="0" err="1"/>
              <a:t>переутомляемость</a:t>
            </a:r>
            <a:endParaRPr lang="ru-RU" sz="2000" b="1" dirty="0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580063" y="4437113"/>
            <a:ext cx="2880369" cy="792087"/>
          </a:xfrm>
          <a:prstGeom prst="flowChartTerminator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000" b="1" dirty="0"/>
              <a:t>Ухудшение памяти и </a:t>
            </a:r>
          </a:p>
          <a:p>
            <a:pPr algn="ctr">
              <a:defRPr/>
            </a:pPr>
            <a:r>
              <a:rPr lang="ru-RU" sz="2000" b="1" dirty="0"/>
              <a:t>работы мозга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580063" y="5517232"/>
            <a:ext cx="3241675" cy="1080120"/>
          </a:xfrm>
          <a:prstGeom prst="flowChartTerminator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000" b="1" dirty="0"/>
              <a:t>Легкий доступ к вирусным</a:t>
            </a:r>
          </a:p>
          <a:p>
            <a:pPr algn="ctr">
              <a:defRPr/>
            </a:pPr>
            <a:r>
              <a:rPr lang="ru-RU" sz="2000" b="1" dirty="0"/>
              <a:t>и инфекционным</a:t>
            </a:r>
          </a:p>
          <a:p>
            <a:pPr algn="ctr">
              <a:defRPr/>
            </a:pPr>
            <a:r>
              <a:rPr lang="ru-RU" sz="2000" b="1" dirty="0"/>
              <a:t>заболеваниям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491880" y="3213100"/>
            <a:ext cx="1657970" cy="14684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846 h 21600"/>
              <a:gd name="T14" fmla="*/ 20097 w 21600"/>
              <a:gd name="T15" fmla="*/ 137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05" y="0"/>
                </a:moveTo>
                <a:lnTo>
                  <a:pt x="16105" y="7846"/>
                </a:lnTo>
                <a:lnTo>
                  <a:pt x="3375" y="7846"/>
                </a:lnTo>
                <a:lnTo>
                  <a:pt x="3375" y="13754"/>
                </a:lnTo>
                <a:lnTo>
                  <a:pt x="16105" y="13754"/>
                </a:lnTo>
                <a:lnTo>
                  <a:pt x="1610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846"/>
                </a:moveTo>
                <a:lnTo>
                  <a:pt x="1350" y="13754"/>
                </a:lnTo>
                <a:lnTo>
                  <a:pt x="2700" y="13754"/>
                </a:lnTo>
                <a:lnTo>
                  <a:pt x="2700" y="7846"/>
                </a:lnTo>
                <a:close/>
              </a:path>
              <a:path w="21600" h="21600">
                <a:moveTo>
                  <a:pt x="0" y="7846"/>
                </a:moveTo>
                <a:lnTo>
                  <a:pt x="0" y="13754"/>
                </a:lnTo>
                <a:lnTo>
                  <a:pt x="675" y="13754"/>
                </a:lnTo>
                <a:lnTo>
                  <a:pt x="675" y="7846"/>
                </a:lnTo>
                <a:close/>
              </a:path>
            </a:pathLst>
          </a:cu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Неправильное питание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приводит к…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772823" y="5013026"/>
            <a:ext cx="1728788" cy="1584325"/>
          </a:xfrm>
          <a:prstGeom prst="smileyFace">
            <a:avLst>
              <a:gd name="adj" fmla="val -4653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0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189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Здоровое питание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правильного питания.</vt:lpstr>
      <vt:lpstr> </vt:lpstr>
      <vt:lpstr>Полезные и неполезные продукты</vt:lpstr>
      <vt:lpstr>Неправильное питание  приводит к…</vt:lpstr>
      <vt:lpstr>В сырых овощах и фруктах больше витаминов, чем в вареных!!!</vt:lpstr>
      <vt:lpstr>Презентация PowerPoint</vt:lpstr>
      <vt:lpstr>   Крепкого здоровья вам  и вашим близким!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user1</dc:creator>
  <cp:lastModifiedBy>user1</cp:lastModifiedBy>
  <cp:revision>6</cp:revision>
  <dcterms:created xsi:type="dcterms:W3CDTF">2013-11-16T18:13:14Z</dcterms:created>
  <dcterms:modified xsi:type="dcterms:W3CDTF">2013-11-18T17:19:45Z</dcterms:modified>
</cp:coreProperties>
</file>