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1"/>
  </p:notesMasterIdLst>
  <p:sldIdLst>
    <p:sldId id="256" r:id="rId2"/>
    <p:sldId id="296" r:id="rId3"/>
    <p:sldId id="257" r:id="rId4"/>
    <p:sldId id="297" r:id="rId5"/>
    <p:sldId id="299" r:id="rId6"/>
    <p:sldId id="300" r:id="rId7"/>
    <p:sldId id="301" r:id="rId8"/>
    <p:sldId id="261" r:id="rId9"/>
    <p:sldId id="302" r:id="rId10"/>
    <p:sldId id="304" r:id="rId11"/>
    <p:sldId id="303" r:id="rId12"/>
    <p:sldId id="305" r:id="rId13"/>
    <p:sldId id="306" r:id="rId14"/>
    <p:sldId id="307" r:id="rId15"/>
    <p:sldId id="308" r:id="rId16"/>
    <p:sldId id="309" r:id="rId17"/>
    <p:sldId id="310" r:id="rId18"/>
    <p:sldId id="311" r:id="rId19"/>
    <p:sldId id="285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C0C0"/>
    <a:srgbClr val="5F5F5F"/>
    <a:srgbClr val="B2B2B2"/>
    <a:srgbClr val="0099CC"/>
    <a:srgbClr val="CC3300"/>
    <a:srgbClr val="A7BB69"/>
    <a:srgbClr val="FFFF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78" autoAdjust="0"/>
    <p:restoredTop sz="94391" autoAdjust="0"/>
  </p:normalViewPr>
  <p:slideViewPr>
    <p:cSldViewPr>
      <p:cViewPr varScale="1">
        <p:scale>
          <a:sx n="70" d="100"/>
          <a:sy n="70" d="100"/>
        </p:scale>
        <p:origin x="135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8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AC955BC-50DF-4D65-89BF-C0992053435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6689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ChangeArrowheads="1"/>
          </p:cNvSpPr>
          <p:nvPr/>
        </p:nvSpPr>
        <p:spPr bwMode="gray">
          <a:xfrm>
            <a:off x="0" y="2514600"/>
            <a:ext cx="9144000" cy="1066800"/>
          </a:xfrm>
          <a:prstGeom prst="rect">
            <a:avLst/>
          </a:prstGeom>
          <a:gradFill rotWithShape="1">
            <a:gsLst>
              <a:gs pos="0">
                <a:schemeClr val="bg1">
                  <a:gamma/>
                  <a:tint val="0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gray">
          <a:xfrm>
            <a:off x="0" y="0"/>
            <a:ext cx="9144000" cy="25146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4120" name="Picture 24" descr="0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03188"/>
            <a:ext cx="4162425" cy="4087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0" name="Rectangle 4"/>
          <p:cNvSpPr>
            <a:spLocks noChangeArrowheads="1"/>
          </p:cNvSpPr>
          <p:nvPr/>
        </p:nvSpPr>
        <p:spPr bwMode="gray">
          <a:xfrm>
            <a:off x="0" y="3200400"/>
            <a:ext cx="9144000" cy="36576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4121" name="Picture 25" descr="0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048000"/>
            <a:ext cx="1981200" cy="194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8" name="Picture 2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1538288"/>
            <a:ext cx="2057400" cy="189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7" name="Picture 21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439988"/>
            <a:ext cx="4495800" cy="3808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01" name="Rectangle 5"/>
          <p:cNvSpPr>
            <a:spLocks noGrp="1" noChangeArrowheads="1"/>
          </p:cNvSpPr>
          <p:nvPr>
            <p:ph type="ctrTitle"/>
          </p:nvPr>
        </p:nvSpPr>
        <p:spPr>
          <a:xfrm>
            <a:off x="457200" y="685800"/>
            <a:ext cx="8229600" cy="1524000"/>
          </a:xfrm>
        </p:spPr>
        <p:txBody>
          <a:bodyPr/>
          <a:lstStyle>
            <a:lvl1pPr>
              <a:defRPr sz="55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457200" y="2590800"/>
            <a:ext cx="5715000" cy="533400"/>
          </a:xfrm>
        </p:spPr>
        <p:txBody>
          <a:bodyPr/>
          <a:lstStyle>
            <a:lvl1pPr marL="0" indent="0">
              <a:buFontTx/>
              <a:buNone/>
              <a:defRPr sz="2000">
                <a:solidFill>
                  <a:schemeClr val="tx2"/>
                </a:solidFill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pic>
        <p:nvPicPr>
          <p:cNvPr id="4122" name="Picture 26" descr="0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76800"/>
            <a:ext cx="1382713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3" name="Rectangle 7"/>
          <p:cNvSpPr>
            <a:spLocks noGrp="1" noChangeArrowheads="1"/>
          </p:cNvSpPr>
          <p:nvPr>
            <p:ph type="dt" sz="half" idx="2"/>
          </p:nvPr>
        </p:nvSpPr>
        <p:spPr bwMode="white">
          <a:xfrm>
            <a:off x="1295400" y="6553200"/>
            <a:ext cx="2133600" cy="168275"/>
          </a:xfrm>
        </p:spPr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92BB941C-C7F2-48D7-80A6-F7172B062D92}" type="datetime1">
              <a:rPr lang="ru-RU" smtClean="0"/>
              <a:pPr/>
              <a:t>31.01.2015</a:t>
            </a:fld>
            <a:endParaRPr lang="en-US"/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ftr" sz="quarter" idx="3"/>
          </p:nvPr>
        </p:nvSpPr>
        <p:spPr bwMode="white">
          <a:xfrm>
            <a:off x="3657600" y="6553200"/>
            <a:ext cx="2895600" cy="168275"/>
          </a:xfrm>
        </p:spPr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www.themegallery.com</a:t>
            </a:r>
            <a:endParaRPr lang="ru-RU"/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sldNum" sz="quarter" idx="4"/>
          </p:nvPr>
        </p:nvSpPr>
        <p:spPr bwMode="white">
          <a:xfrm>
            <a:off x="6781800" y="6553200"/>
            <a:ext cx="1066800" cy="168275"/>
          </a:xfrm>
        </p:spPr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EFAD3B28-684B-4396-921A-03DF2F8A1E6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4123" name="Text Box 27"/>
          <p:cNvSpPr txBox="1">
            <a:spLocks noChangeArrowheads="1"/>
          </p:cNvSpPr>
          <p:nvPr/>
        </p:nvSpPr>
        <p:spPr bwMode="auto">
          <a:xfrm>
            <a:off x="8001000" y="6415088"/>
            <a:ext cx="10477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bg2"/>
                </a:solidFill>
              </a:rPr>
              <a:t>L/O/G/O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20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2000"/>
                                        <p:tgtEl>
                                          <p:spTgt spid="4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10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1" dur="1000"/>
                                        <p:tgtEl>
                                          <p:spTgt spid="4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23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2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" dur="500"/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1"/>
      <p:bldP spid="4102" grpId="0" build="p">
        <p:tmplLst>
          <p:tmpl lvl="1">
            <p:tnLst>
              <p:par>
                <p:cTn presetID="1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0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slide(fromTop)">
                      <p:cBhvr>
                        <p:cTn dur="500"/>
                        <p:tgtEl>
                          <p:spTgt spid="410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A4F22C-DEA4-4C82-A5E5-F8488BD5826D}" type="datetime1">
              <a:rPr lang="ru-RU" smtClean="0"/>
              <a:pPr/>
              <a:t>31.01.2015</a:t>
            </a:fld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C9806C8-256C-4CE2-BE2E-FBF815C7BA2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267895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6172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6172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A4A387E-0124-4410-A42B-76E64887AF2E}" type="datetime1">
              <a:rPr lang="ru-RU" smtClean="0"/>
              <a:pPr/>
              <a:t>31.01.2015</a:t>
            </a:fld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29A1244-BCD4-412E-8F21-297DD84360A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5693035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461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533525"/>
            <a:ext cx="4038600" cy="50196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533525"/>
            <a:ext cx="4038600" cy="50196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61352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030534EF-3D46-402B-94AA-5A49A95DEA1D}" type="datetime1">
              <a:rPr lang="ru-RU" smtClean="0"/>
              <a:pPr/>
              <a:t>31.01.2015</a:t>
            </a:fld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6553200" y="661352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FD697EEF-00F3-49C7-A5D8-53790B352E8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>
          <a:xfrm>
            <a:off x="457200" y="1143000"/>
            <a:ext cx="8458200" cy="23971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1973529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461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533525"/>
            <a:ext cx="8229600" cy="5019675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61352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F6A67065-AC0F-46D8-96B2-AB7E2B9C90DF}" type="datetime1">
              <a:rPr lang="ru-RU" smtClean="0"/>
              <a:pPr/>
              <a:t>31.01.2015</a:t>
            </a:fld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6553200" y="661352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880BF2A2-CAAB-4D6C-9378-FDCA51A5C7F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457200" y="1143000"/>
            <a:ext cx="8458200" cy="23971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3405789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461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533525"/>
            <a:ext cx="8229600" cy="5019675"/>
          </a:xfrm>
        </p:spPr>
        <p:txBody>
          <a:bodyPr/>
          <a:lstStyle/>
          <a:p>
            <a:r>
              <a:rPr lang="ru-RU" smtClean="0"/>
              <a:t>Вставка диаграммы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61352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569977A8-B588-4695-90DB-AD9654B8F2F0}" type="datetime1">
              <a:rPr lang="ru-RU" smtClean="0"/>
              <a:pPr/>
              <a:t>31.01.2015</a:t>
            </a:fld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6553200" y="661352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DC4DE444-9871-4EEC-B760-CB33F923571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457200" y="1143000"/>
            <a:ext cx="8458200" cy="23971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4076391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6AED8E1-9B17-4330-B942-1D8060D1EA89}" type="datetime1">
              <a:rPr lang="ru-RU" smtClean="0"/>
              <a:pPr/>
              <a:t>31.01.2015</a:t>
            </a:fld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614B80B-B3F3-4615-9F0E-ACB4FA7ED20D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68659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80AA384-43D3-44EC-B348-B02EF590EDAB}" type="datetime1">
              <a:rPr lang="ru-RU" smtClean="0"/>
              <a:pPr/>
              <a:t>31.01.2015</a:t>
            </a:fld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7EFD8C5-FCFC-4A0B-8A21-598DED0300C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1148355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533525"/>
            <a:ext cx="4038600" cy="5019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533525"/>
            <a:ext cx="4038600" cy="5019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58338-223A-4035-A54C-3836639CE063}" type="datetime1">
              <a:rPr lang="ru-RU" smtClean="0"/>
              <a:pPr/>
              <a:t>31.01.2015</a:t>
            </a:fld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660C38B-B975-4F6D-A0F6-AEEAA53D96B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729601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CF629D-D198-422E-B8E8-4BC75CA9618F}" type="datetime1">
              <a:rPr lang="ru-RU" smtClean="0"/>
              <a:pPr/>
              <a:t>31.01.2015</a:t>
            </a:fld>
            <a:endParaRPr lang="en-US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260AD35-7789-4008-A025-92F00688360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919595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A28EEDC-96D7-40E7-B0DD-868A4E1FE229}" type="datetime1">
              <a:rPr lang="ru-RU" smtClean="0"/>
              <a:pPr/>
              <a:t>31.01.2015</a:t>
            </a:fld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0844597-DC5B-4153-9D32-573FEE3B039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5247012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55B3AE-F641-4E8B-8C4D-62C25ADAD041}" type="datetime1">
              <a:rPr lang="ru-RU" smtClean="0"/>
              <a:pPr/>
              <a:t>31.01.2015</a:t>
            </a:fld>
            <a:endParaRPr lang="en-US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BC18BBB-5B94-4E98-B3A6-7BEF9CCF9709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4029267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7A4F27-0025-429B-B89E-DA742E0012B0}" type="datetime1">
              <a:rPr lang="ru-RU" smtClean="0"/>
              <a:pPr/>
              <a:t>31.01.2015</a:t>
            </a:fld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60DA21A-6101-4109-B559-FD64216239A7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1671405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F4A16E-AD79-4DC4-BFC2-7DEDBA285AE9}" type="datetime1">
              <a:rPr lang="ru-RU" smtClean="0"/>
              <a:pPr/>
              <a:t>31.01.2015</a:t>
            </a:fld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232AEB4-B29D-4C48-80E4-956AA02381C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706005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4" name="Group 20"/>
          <p:cNvGrpSpPr>
            <a:grpSpLocks/>
          </p:cNvGrpSpPr>
          <p:nvPr/>
        </p:nvGrpSpPr>
        <p:grpSpPr bwMode="auto">
          <a:xfrm>
            <a:off x="0" y="0"/>
            <a:ext cx="9144000" cy="1447800"/>
            <a:chOff x="0" y="0"/>
            <a:chExt cx="5760" cy="912"/>
          </a:xfrm>
        </p:grpSpPr>
        <p:sp>
          <p:nvSpPr>
            <p:cNvPr id="1031" name="Rectangle 7"/>
            <p:cNvSpPr>
              <a:spLocks noChangeArrowheads="1"/>
            </p:cNvSpPr>
            <p:nvPr userDrawn="1"/>
          </p:nvSpPr>
          <p:spPr bwMode="gray">
            <a:xfrm>
              <a:off x="0" y="0"/>
              <a:ext cx="5760" cy="240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tint val="28627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2" name="Rectangle 8"/>
            <p:cNvSpPr>
              <a:spLocks noChangeArrowheads="1"/>
            </p:cNvSpPr>
            <p:nvPr userDrawn="1"/>
          </p:nvSpPr>
          <p:spPr bwMode="gray">
            <a:xfrm>
              <a:off x="1248" y="240"/>
              <a:ext cx="4512" cy="480"/>
            </a:xfrm>
            <a:prstGeom prst="rect">
              <a:avLst/>
            </a:prstGeom>
            <a:gradFill rotWithShape="1">
              <a:gsLst>
                <a:gs pos="0">
                  <a:schemeClr val="bg1">
                    <a:gamma/>
                    <a:tint val="0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3" name="Rectangle 9"/>
            <p:cNvSpPr>
              <a:spLocks noChangeArrowheads="1"/>
            </p:cNvSpPr>
            <p:nvPr userDrawn="1"/>
          </p:nvSpPr>
          <p:spPr bwMode="gray">
            <a:xfrm>
              <a:off x="0" y="720"/>
              <a:ext cx="5760" cy="19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050" name="Picture 26" descr="02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50" y="77788"/>
            <a:ext cx="1066800" cy="104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74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33525"/>
            <a:ext cx="8229600" cy="501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613525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fld id="{2767FC91-A5FF-4B7D-939E-6B1EC7BD4EC2}" type="datetime1">
              <a:rPr lang="ru-RU" smtClean="0"/>
              <a:pPr/>
              <a:t>31.01.2015</a:t>
            </a:fld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613525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1E6D71C5-569E-4298-A195-10B7ABCA0CF1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4863" y="95250"/>
            <a:ext cx="673100" cy="56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9" name="Picture 25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311150"/>
            <a:ext cx="914400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51" name="Rectangle 2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57200" y="1143000"/>
            <a:ext cx="8458200" cy="23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chemeClr val="bg2"/>
                </a:solidFill>
              </a:defRPr>
            </a:lvl1pPr>
          </a:lstStyle>
          <a:p>
            <a:r>
              <a:rPr lang="en-US"/>
              <a:t>www.themegallery.com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10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100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</p:bldLst>
  </p:timing>
  <p:hf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6" name="Rectangle 16"/>
          <p:cNvSpPr>
            <a:spLocks noGrp="1" noChangeArrowheads="1"/>
          </p:cNvSpPr>
          <p:nvPr>
            <p:ph type="ctrTitle"/>
          </p:nvPr>
        </p:nvSpPr>
        <p:spPr>
          <a:xfrm>
            <a:off x="33189" y="620688"/>
            <a:ext cx="8229600" cy="1524000"/>
          </a:xfrm>
        </p:spPr>
        <p:txBody>
          <a:bodyPr/>
          <a:lstStyle/>
          <a:p>
            <a:r>
              <a:rPr lang="en-US" sz="2400" dirty="0"/>
              <a:t/>
            </a:r>
            <a:br>
              <a:rPr lang="en-US" sz="2400" dirty="0"/>
            </a:br>
            <a:r>
              <a:rPr lang="ru-RU" sz="2800" dirty="0"/>
              <a:t>«Соответствие параметров среды классной комнаты гигиеническим требованиям и нормам»</a:t>
            </a:r>
          </a:p>
        </p:txBody>
      </p:sp>
      <p:sp>
        <p:nvSpPr>
          <p:cNvPr id="5137" name="Rectangle 17"/>
          <p:cNvSpPr>
            <a:spLocks noGrp="1" noChangeArrowheads="1"/>
          </p:cNvSpPr>
          <p:nvPr>
            <p:ph type="subTitle" idx="1"/>
          </p:nvPr>
        </p:nvSpPr>
        <p:spPr>
          <a:xfrm>
            <a:off x="179512" y="3573016"/>
            <a:ext cx="5715000" cy="533400"/>
          </a:xfrm>
        </p:spPr>
        <p:txBody>
          <a:bodyPr>
            <a:noAutofit/>
          </a:bodyPr>
          <a:lstStyle/>
          <a:p>
            <a:r>
              <a:rPr lang="ru-RU" b="1" dirty="0" err="1" smtClean="0">
                <a:solidFill>
                  <a:schemeClr val="tx1"/>
                </a:solidFill>
              </a:rPr>
              <a:t>Тряпкова</a:t>
            </a:r>
            <a:r>
              <a:rPr lang="ru-RU" b="1" dirty="0" smtClean="0">
                <a:solidFill>
                  <a:schemeClr val="tx1"/>
                </a:solidFill>
              </a:rPr>
              <a:t> Анастасия 4 «А» класс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МБОУ СОШ №169</a:t>
            </a:r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4" name="Freeform 36"/>
          <p:cNvSpPr>
            <a:spLocks/>
          </p:cNvSpPr>
          <p:nvPr/>
        </p:nvSpPr>
        <p:spPr bwMode="ltGray">
          <a:xfrm>
            <a:off x="-11113" y="4506913"/>
            <a:ext cx="9155113" cy="2366962"/>
          </a:xfrm>
          <a:custGeom>
            <a:avLst/>
            <a:gdLst>
              <a:gd name="T0" fmla="*/ 0 w 5767"/>
              <a:gd name="T1" fmla="*/ 0 h 1491"/>
              <a:gd name="T2" fmla="*/ 5767 w 5767"/>
              <a:gd name="T3" fmla="*/ 1049 h 1491"/>
              <a:gd name="T4" fmla="*/ 5767 w 5767"/>
              <a:gd name="T5" fmla="*/ 1481 h 1491"/>
              <a:gd name="T6" fmla="*/ 4310 w 5767"/>
              <a:gd name="T7" fmla="*/ 1491 h 1491"/>
              <a:gd name="T8" fmla="*/ 7 w 5767"/>
              <a:gd name="T9" fmla="*/ 88 h 1491"/>
              <a:gd name="T10" fmla="*/ 0 w 5767"/>
              <a:gd name="T11" fmla="*/ 0 h 1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67" h="1491">
                <a:moveTo>
                  <a:pt x="0" y="0"/>
                </a:moveTo>
                <a:cubicBezTo>
                  <a:pt x="3558" y="284"/>
                  <a:pt x="4809" y="771"/>
                  <a:pt x="5767" y="1049"/>
                </a:cubicBezTo>
                <a:lnTo>
                  <a:pt x="5767" y="1481"/>
                </a:lnTo>
                <a:lnTo>
                  <a:pt x="4310" y="1491"/>
                </a:lnTo>
                <a:cubicBezTo>
                  <a:pt x="3563" y="1061"/>
                  <a:pt x="2440" y="414"/>
                  <a:pt x="7" y="88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tint val="44314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1643" y="476672"/>
            <a:ext cx="8229600" cy="746125"/>
          </a:xfrm>
        </p:spPr>
        <p:txBody>
          <a:bodyPr/>
          <a:lstStyle/>
          <a:p>
            <a:r>
              <a:rPr lang="ru-RU" dirty="0" smtClean="0"/>
              <a:t>Оценка воздушного режима</a:t>
            </a:r>
            <a:endParaRPr lang="en-US" dirty="0"/>
          </a:p>
        </p:txBody>
      </p:sp>
      <p:grpSp>
        <p:nvGrpSpPr>
          <p:cNvPr id="12291" name="Group 3"/>
          <p:cNvGrpSpPr>
            <a:grpSpLocks/>
          </p:cNvGrpSpPr>
          <p:nvPr/>
        </p:nvGrpSpPr>
        <p:grpSpPr bwMode="auto">
          <a:xfrm>
            <a:off x="4972050" y="3878263"/>
            <a:ext cx="823913" cy="1900237"/>
            <a:chOff x="1529" y="1871"/>
            <a:chExt cx="919" cy="1497"/>
          </a:xfrm>
        </p:grpSpPr>
        <p:sp>
          <p:nvSpPr>
            <p:cNvPr id="12292" name="Freeform 4"/>
            <p:cNvSpPr>
              <a:spLocks/>
            </p:cNvSpPr>
            <p:nvPr/>
          </p:nvSpPr>
          <p:spPr bwMode="gray">
            <a:xfrm>
              <a:off x="1529" y="1871"/>
              <a:ext cx="919" cy="1497"/>
            </a:xfrm>
            <a:custGeom>
              <a:avLst/>
              <a:gdLst>
                <a:gd name="T0" fmla="*/ 7 w 919"/>
                <a:gd name="T1" fmla="*/ 76 h 1497"/>
                <a:gd name="T2" fmla="*/ 7 w 919"/>
                <a:gd name="T3" fmla="*/ 1429 h 1497"/>
                <a:gd name="T4" fmla="*/ 441 w 919"/>
                <a:gd name="T5" fmla="*/ 1497 h 1497"/>
                <a:gd name="T6" fmla="*/ 919 w 919"/>
                <a:gd name="T7" fmla="*/ 1425 h 1497"/>
                <a:gd name="T8" fmla="*/ 918 w 919"/>
                <a:gd name="T9" fmla="*/ 73 h 1497"/>
                <a:gd name="T10" fmla="*/ 414 w 919"/>
                <a:gd name="T11" fmla="*/ 0 h 1497"/>
                <a:gd name="T12" fmla="*/ 7 w 919"/>
                <a:gd name="T13" fmla="*/ 76 h 1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9" h="1497">
                  <a:moveTo>
                    <a:pt x="7" y="76"/>
                  </a:moveTo>
                  <a:cubicBezTo>
                    <a:pt x="7" y="76"/>
                    <a:pt x="7" y="752"/>
                    <a:pt x="7" y="1429"/>
                  </a:cubicBezTo>
                  <a:cubicBezTo>
                    <a:pt x="33" y="1477"/>
                    <a:pt x="289" y="1495"/>
                    <a:pt x="441" y="1497"/>
                  </a:cubicBezTo>
                  <a:cubicBezTo>
                    <a:pt x="593" y="1497"/>
                    <a:pt x="898" y="1486"/>
                    <a:pt x="919" y="1425"/>
                  </a:cubicBezTo>
                  <a:cubicBezTo>
                    <a:pt x="918" y="749"/>
                    <a:pt x="918" y="73"/>
                    <a:pt x="918" y="73"/>
                  </a:cubicBezTo>
                  <a:cubicBezTo>
                    <a:pt x="904" y="12"/>
                    <a:pt x="566" y="0"/>
                    <a:pt x="414" y="0"/>
                  </a:cubicBezTo>
                  <a:cubicBezTo>
                    <a:pt x="262" y="0"/>
                    <a:pt x="0" y="28"/>
                    <a:pt x="7" y="76"/>
                  </a:cubicBezTo>
                  <a:close/>
                </a:path>
              </a:pathLst>
            </a:custGeom>
            <a:solidFill>
              <a:srgbClr val="B2B2B2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293" name="Oval 5"/>
            <p:cNvSpPr>
              <a:spLocks noChangeArrowheads="1"/>
            </p:cNvSpPr>
            <p:nvPr/>
          </p:nvSpPr>
          <p:spPr bwMode="gray">
            <a:xfrm>
              <a:off x="1536" y="1872"/>
              <a:ext cx="912" cy="144"/>
            </a:xfrm>
            <a:prstGeom prst="ellipse">
              <a:avLst/>
            </a:prstGeom>
            <a:solidFill>
              <a:srgbClr val="B2B2B2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94" name="Oval 6"/>
            <p:cNvSpPr>
              <a:spLocks noChangeArrowheads="1"/>
            </p:cNvSpPr>
            <p:nvPr/>
          </p:nvSpPr>
          <p:spPr bwMode="gray">
            <a:xfrm>
              <a:off x="1536" y="3224"/>
              <a:ext cx="912" cy="144"/>
            </a:xfrm>
            <a:prstGeom prst="ellipse">
              <a:avLst/>
            </a:prstGeom>
            <a:solidFill>
              <a:srgbClr val="B2B2B2">
                <a:alpha val="10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2295" name="Group 7"/>
          <p:cNvGrpSpPr>
            <a:grpSpLocks/>
          </p:cNvGrpSpPr>
          <p:nvPr/>
        </p:nvGrpSpPr>
        <p:grpSpPr bwMode="auto">
          <a:xfrm>
            <a:off x="6105525" y="3529013"/>
            <a:ext cx="822325" cy="2517775"/>
            <a:chOff x="1529" y="1871"/>
            <a:chExt cx="919" cy="1497"/>
          </a:xfrm>
        </p:grpSpPr>
        <p:sp>
          <p:nvSpPr>
            <p:cNvPr id="12296" name="Freeform 8"/>
            <p:cNvSpPr>
              <a:spLocks/>
            </p:cNvSpPr>
            <p:nvPr/>
          </p:nvSpPr>
          <p:spPr bwMode="gray">
            <a:xfrm>
              <a:off x="1529" y="1871"/>
              <a:ext cx="919" cy="1497"/>
            </a:xfrm>
            <a:custGeom>
              <a:avLst/>
              <a:gdLst>
                <a:gd name="T0" fmla="*/ 7 w 919"/>
                <a:gd name="T1" fmla="*/ 76 h 1497"/>
                <a:gd name="T2" fmla="*/ 7 w 919"/>
                <a:gd name="T3" fmla="*/ 1429 h 1497"/>
                <a:gd name="T4" fmla="*/ 441 w 919"/>
                <a:gd name="T5" fmla="*/ 1497 h 1497"/>
                <a:gd name="T6" fmla="*/ 919 w 919"/>
                <a:gd name="T7" fmla="*/ 1425 h 1497"/>
                <a:gd name="T8" fmla="*/ 918 w 919"/>
                <a:gd name="T9" fmla="*/ 73 h 1497"/>
                <a:gd name="T10" fmla="*/ 414 w 919"/>
                <a:gd name="T11" fmla="*/ 0 h 1497"/>
                <a:gd name="T12" fmla="*/ 7 w 919"/>
                <a:gd name="T13" fmla="*/ 76 h 1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9" h="1497">
                  <a:moveTo>
                    <a:pt x="7" y="76"/>
                  </a:moveTo>
                  <a:cubicBezTo>
                    <a:pt x="7" y="76"/>
                    <a:pt x="7" y="752"/>
                    <a:pt x="7" y="1429"/>
                  </a:cubicBezTo>
                  <a:cubicBezTo>
                    <a:pt x="33" y="1477"/>
                    <a:pt x="289" y="1495"/>
                    <a:pt x="441" y="1497"/>
                  </a:cubicBezTo>
                  <a:cubicBezTo>
                    <a:pt x="593" y="1497"/>
                    <a:pt x="898" y="1486"/>
                    <a:pt x="919" y="1425"/>
                  </a:cubicBezTo>
                  <a:cubicBezTo>
                    <a:pt x="918" y="749"/>
                    <a:pt x="918" y="73"/>
                    <a:pt x="918" y="73"/>
                  </a:cubicBezTo>
                  <a:cubicBezTo>
                    <a:pt x="904" y="12"/>
                    <a:pt x="566" y="0"/>
                    <a:pt x="414" y="0"/>
                  </a:cubicBezTo>
                  <a:cubicBezTo>
                    <a:pt x="262" y="0"/>
                    <a:pt x="0" y="28"/>
                    <a:pt x="7" y="76"/>
                  </a:cubicBezTo>
                  <a:close/>
                </a:path>
              </a:pathLst>
            </a:custGeom>
            <a:solidFill>
              <a:srgbClr val="B2B2B2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297" name="Oval 9"/>
            <p:cNvSpPr>
              <a:spLocks noChangeArrowheads="1"/>
            </p:cNvSpPr>
            <p:nvPr/>
          </p:nvSpPr>
          <p:spPr bwMode="gray">
            <a:xfrm>
              <a:off x="1536" y="1872"/>
              <a:ext cx="912" cy="144"/>
            </a:xfrm>
            <a:prstGeom prst="ellipse">
              <a:avLst/>
            </a:prstGeom>
            <a:solidFill>
              <a:srgbClr val="B2B2B2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98" name="Oval 10"/>
            <p:cNvSpPr>
              <a:spLocks noChangeArrowheads="1"/>
            </p:cNvSpPr>
            <p:nvPr/>
          </p:nvSpPr>
          <p:spPr bwMode="gray">
            <a:xfrm>
              <a:off x="1536" y="3224"/>
              <a:ext cx="912" cy="144"/>
            </a:xfrm>
            <a:prstGeom prst="ellipse">
              <a:avLst/>
            </a:prstGeom>
            <a:solidFill>
              <a:srgbClr val="B2B2B2">
                <a:alpha val="10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2299" name="Group 11"/>
          <p:cNvGrpSpPr>
            <a:grpSpLocks/>
          </p:cNvGrpSpPr>
          <p:nvPr/>
        </p:nvGrpSpPr>
        <p:grpSpPr bwMode="auto">
          <a:xfrm>
            <a:off x="3878262" y="3998183"/>
            <a:ext cx="930103" cy="1445355"/>
            <a:chOff x="1529" y="1871"/>
            <a:chExt cx="919" cy="1497"/>
          </a:xfrm>
        </p:grpSpPr>
        <p:sp>
          <p:nvSpPr>
            <p:cNvPr id="12300" name="Freeform 12"/>
            <p:cNvSpPr>
              <a:spLocks/>
            </p:cNvSpPr>
            <p:nvPr/>
          </p:nvSpPr>
          <p:spPr bwMode="gray">
            <a:xfrm>
              <a:off x="1529" y="1871"/>
              <a:ext cx="919" cy="1497"/>
            </a:xfrm>
            <a:custGeom>
              <a:avLst/>
              <a:gdLst>
                <a:gd name="T0" fmla="*/ 7 w 919"/>
                <a:gd name="T1" fmla="*/ 76 h 1497"/>
                <a:gd name="T2" fmla="*/ 7 w 919"/>
                <a:gd name="T3" fmla="*/ 1429 h 1497"/>
                <a:gd name="T4" fmla="*/ 441 w 919"/>
                <a:gd name="T5" fmla="*/ 1497 h 1497"/>
                <a:gd name="T6" fmla="*/ 919 w 919"/>
                <a:gd name="T7" fmla="*/ 1425 h 1497"/>
                <a:gd name="T8" fmla="*/ 918 w 919"/>
                <a:gd name="T9" fmla="*/ 73 h 1497"/>
                <a:gd name="T10" fmla="*/ 414 w 919"/>
                <a:gd name="T11" fmla="*/ 0 h 1497"/>
                <a:gd name="T12" fmla="*/ 7 w 919"/>
                <a:gd name="T13" fmla="*/ 76 h 1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9" h="1497">
                  <a:moveTo>
                    <a:pt x="7" y="76"/>
                  </a:moveTo>
                  <a:cubicBezTo>
                    <a:pt x="7" y="76"/>
                    <a:pt x="7" y="752"/>
                    <a:pt x="7" y="1429"/>
                  </a:cubicBezTo>
                  <a:cubicBezTo>
                    <a:pt x="33" y="1477"/>
                    <a:pt x="289" y="1495"/>
                    <a:pt x="441" y="1497"/>
                  </a:cubicBezTo>
                  <a:cubicBezTo>
                    <a:pt x="593" y="1497"/>
                    <a:pt x="898" y="1486"/>
                    <a:pt x="919" y="1425"/>
                  </a:cubicBezTo>
                  <a:cubicBezTo>
                    <a:pt x="918" y="749"/>
                    <a:pt x="918" y="73"/>
                    <a:pt x="918" y="73"/>
                  </a:cubicBezTo>
                  <a:cubicBezTo>
                    <a:pt x="904" y="12"/>
                    <a:pt x="566" y="0"/>
                    <a:pt x="414" y="0"/>
                  </a:cubicBezTo>
                  <a:cubicBezTo>
                    <a:pt x="262" y="0"/>
                    <a:pt x="0" y="28"/>
                    <a:pt x="7" y="76"/>
                  </a:cubicBezTo>
                  <a:close/>
                </a:path>
              </a:pathLst>
            </a:custGeom>
            <a:solidFill>
              <a:srgbClr val="B2B2B2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01" name="Oval 13"/>
            <p:cNvSpPr>
              <a:spLocks noChangeArrowheads="1"/>
            </p:cNvSpPr>
            <p:nvPr/>
          </p:nvSpPr>
          <p:spPr bwMode="gray">
            <a:xfrm>
              <a:off x="1536" y="1872"/>
              <a:ext cx="912" cy="144"/>
            </a:xfrm>
            <a:prstGeom prst="ellipse">
              <a:avLst/>
            </a:prstGeom>
            <a:solidFill>
              <a:srgbClr val="B2B2B2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02" name="Oval 14"/>
            <p:cNvSpPr>
              <a:spLocks noChangeArrowheads="1"/>
            </p:cNvSpPr>
            <p:nvPr/>
          </p:nvSpPr>
          <p:spPr bwMode="gray">
            <a:xfrm>
              <a:off x="1536" y="3224"/>
              <a:ext cx="912" cy="144"/>
            </a:xfrm>
            <a:prstGeom prst="ellipse">
              <a:avLst/>
            </a:prstGeom>
            <a:solidFill>
              <a:srgbClr val="B2B2B2">
                <a:alpha val="10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2308" name="AutoShape 20"/>
          <p:cNvSpPr>
            <a:spLocks noChangeArrowheads="1"/>
          </p:cNvSpPr>
          <p:nvPr/>
        </p:nvSpPr>
        <p:spPr bwMode="gray">
          <a:xfrm>
            <a:off x="3886200" y="4574381"/>
            <a:ext cx="922165" cy="888207"/>
          </a:xfrm>
          <a:prstGeom prst="can">
            <a:avLst>
              <a:gd name="adj" fmla="val 38153"/>
            </a:avLst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2309" name="AutoShape 21"/>
          <p:cNvSpPr>
            <a:spLocks noChangeArrowheads="1"/>
          </p:cNvSpPr>
          <p:nvPr/>
        </p:nvSpPr>
        <p:spPr bwMode="gray">
          <a:xfrm>
            <a:off x="4981575" y="4437063"/>
            <a:ext cx="817563" cy="1381125"/>
          </a:xfrm>
          <a:prstGeom prst="can">
            <a:avLst>
              <a:gd name="adj" fmla="val 32934"/>
            </a:avLst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2310" name="AutoShape 22"/>
          <p:cNvSpPr>
            <a:spLocks noChangeArrowheads="1"/>
          </p:cNvSpPr>
          <p:nvPr/>
        </p:nvSpPr>
        <p:spPr bwMode="gray">
          <a:xfrm>
            <a:off x="6105525" y="4138613"/>
            <a:ext cx="819150" cy="1946275"/>
          </a:xfrm>
          <a:prstGeom prst="can">
            <a:avLst>
              <a:gd name="adj" fmla="val 34518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2311" name="Text Box 4"/>
          <p:cNvSpPr txBox="1">
            <a:spLocks noChangeArrowheads="1"/>
          </p:cNvSpPr>
          <p:nvPr/>
        </p:nvSpPr>
        <p:spPr bwMode="black">
          <a:xfrm>
            <a:off x="381000" y="1600200"/>
            <a:ext cx="40386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ru-RU" sz="2800" b="1" dirty="0" smtClean="0">
                <a:cs typeface="Arial" charset="0"/>
              </a:rPr>
              <a:t>Опрос одноклассников</a:t>
            </a:r>
            <a:endParaRPr lang="en-US" sz="2800" b="1" dirty="0">
              <a:cs typeface="Arial" charset="0"/>
            </a:endParaRPr>
          </a:p>
        </p:txBody>
      </p:sp>
      <p:sp>
        <p:nvSpPr>
          <p:cNvPr id="12312" name="Rectangle 24"/>
          <p:cNvSpPr>
            <a:spLocks noChangeArrowheads="1"/>
          </p:cNvSpPr>
          <p:nvPr/>
        </p:nvSpPr>
        <p:spPr bwMode="auto">
          <a:xfrm>
            <a:off x="5105400" y="6096000"/>
            <a:ext cx="1476375" cy="313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600" b="1" dirty="0" smtClean="0">
                <a:cs typeface="Arial" charset="0"/>
              </a:rPr>
              <a:t>Жарко</a:t>
            </a:r>
            <a:endParaRPr lang="en-US" sz="1600" b="1" dirty="0">
              <a:cs typeface="Arial" charset="0"/>
            </a:endParaRPr>
          </a:p>
        </p:txBody>
      </p:sp>
      <p:sp>
        <p:nvSpPr>
          <p:cNvPr id="12314" name="AutoShape 26"/>
          <p:cNvSpPr>
            <a:spLocks/>
          </p:cNvSpPr>
          <p:nvPr/>
        </p:nvSpPr>
        <p:spPr bwMode="auto">
          <a:xfrm>
            <a:off x="1735137" y="3836258"/>
            <a:ext cx="2098675" cy="323850"/>
          </a:xfrm>
          <a:prstGeom prst="accentCallout2">
            <a:avLst>
              <a:gd name="adj1" fmla="val 35296"/>
              <a:gd name="adj2" fmla="val 103630"/>
              <a:gd name="adj3" fmla="val 35296"/>
              <a:gd name="adj4" fmla="val 119139"/>
              <a:gd name="adj5" fmla="val 90685"/>
              <a:gd name="adj6" fmla="val 121255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r">
              <a:lnSpc>
                <a:spcPct val="90000"/>
              </a:lnSpc>
            </a:pPr>
            <a:r>
              <a:rPr lang="ru-RU" sz="1600" dirty="0" smtClean="0">
                <a:solidFill>
                  <a:schemeClr val="tx2"/>
                </a:solidFill>
                <a:cs typeface="Arial" charset="0"/>
              </a:rPr>
              <a:t>Количество человек  </a:t>
            </a:r>
            <a:endParaRPr lang="en-US" sz="1600" dirty="0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12315" name="AutoShape 27"/>
          <p:cNvSpPr>
            <a:spLocks/>
          </p:cNvSpPr>
          <p:nvPr/>
        </p:nvSpPr>
        <p:spPr bwMode="auto">
          <a:xfrm>
            <a:off x="2794793" y="3352800"/>
            <a:ext cx="2028825" cy="323850"/>
          </a:xfrm>
          <a:prstGeom prst="accentCallout2">
            <a:avLst>
              <a:gd name="adj1" fmla="val 35296"/>
              <a:gd name="adj2" fmla="val 103755"/>
              <a:gd name="adj3" fmla="val 35296"/>
              <a:gd name="adj4" fmla="val 120264"/>
              <a:gd name="adj5" fmla="val 180884"/>
              <a:gd name="adj6" fmla="val 125194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r">
              <a:lnSpc>
                <a:spcPct val="90000"/>
              </a:lnSpc>
            </a:pPr>
            <a:r>
              <a:rPr lang="ru-RU" sz="1600" dirty="0">
                <a:solidFill>
                  <a:schemeClr val="tx2"/>
                </a:solidFill>
                <a:cs typeface="Arial" charset="0"/>
              </a:rPr>
              <a:t>Количество человек  </a:t>
            </a:r>
            <a:endParaRPr lang="en-US" sz="1600" dirty="0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12316" name="AutoShape 28"/>
          <p:cNvSpPr>
            <a:spLocks/>
          </p:cNvSpPr>
          <p:nvPr/>
        </p:nvSpPr>
        <p:spPr bwMode="auto">
          <a:xfrm>
            <a:off x="4808365" y="2432050"/>
            <a:ext cx="2032000" cy="334963"/>
          </a:xfrm>
          <a:prstGeom prst="accentCallout2">
            <a:avLst>
              <a:gd name="adj1" fmla="val 34125"/>
              <a:gd name="adj2" fmla="val 103750"/>
              <a:gd name="adj3" fmla="val 34125"/>
              <a:gd name="adj4" fmla="val 113204"/>
              <a:gd name="adj5" fmla="val 313271"/>
              <a:gd name="adj6" fmla="val 13999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r">
              <a:lnSpc>
                <a:spcPct val="90000"/>
              </a:lnSpc>
            </a:pPr>
            <a:r>
              <a:rPr lang="ru-RU" sz="1600" dirty="0">
                <a:solidFill>
                  <a:schemeClr val="tx2"/>
                </a:solidFill>
                <a:cs typeface="Arial" charset="0"/>
              </a:rPr>
              <a:t>Количество человек  </a:t>
            </a:r>
            <a:endParaRPr lang="en-US" sz="1600" dirty="0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12317" name="Rectangle 29"/>
          <p:cNvSpPr>
            <a:spLocks noChangeArrowheads="1"/>
          </p:cNvSpPr>
          <p:nvPr/>
        </p:nvSpPr>
        <p:spPr bwMode="auto">
          <a:xfrm>
            <a:off x="3886200" y="5602062"/>
            <a:ext cx="2057400" cy="313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600" b="1" dirty="0" smtClean="0">
                <a:cs typeface="Arial" charset="0"/>
              </a:rPr>
              <a:t>Душно</a:t>
            </a:r>
            <a:endParaRPr lang="en-US" sz="1600" b="1" dirty="0">
              <a:cs typeface="Arial" charset="0"/>
            </a:endParaRPr>
          </a:p>
        </p:txBody>
      </p:sp>
      <p:sp>
        <p:nvSpPr>
          <p:cNvPr id="12318" name="Rectangle 30"/>
          <p:cNvSpPr>
            <a:spLocks noChangeArrowheads="1"/>
          </p:cNvSpPr>
          <p:nvPr/>
        </p:nvSpPr>
        <p:spPr bwMode="auto">
          <a:xfrm>
            <a:off x="2130425" y="5257800"/>
            <a:ext cx="2160588" cy="313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600" b="1" dirty="0" smtClean="0">
                <a:cs typeface="Arial" charset="0"/>
              </a:rPr>
              <a:t>Болит голова</a:t>
            </a:r>
            <a:endParaRPr lang="en-US" sz="1600" b="1" dirty="0">
              <a:cs typeface="Arial" charset="0"/>
            </a:endParaRPr>
          </a:p>
        </p:txBody>
      </p:sp>
      <p:sp>
        <p:nvSpPr>
          <p:cNvPr id="12319" name="AutoShape 31"/>
          <p:cNvSpPr>
            <a:spLocks/>
          </p:cNvSpPr>
          <p:nvPr/>
        </p:nvSpPr>
        <p:spPr bwMode="auto">
          <a:xfrm>
            <a:off x="3625850" y="2844800"/>
            <a:ext cx="1978025" cy="334963"/>
          </a:xfrm>
          <a:prstGeom prst="accentCallout2">
            <a:avLst>
              <a:gd name="adj1" fmla="val 34125"/>
              <a:gd name="adj2" fmla="val 103852"/>
              <a:gd name="adj3" fmla="val 34125"/>
              <a:gd name="adj4" fmla="val 134833"/>
              <a:gd name="adj5" fmla="val 233648"/>
              <a:gd name="adj6" fmla="val 145829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r">
              <a:lnSpc>
                <a:spcPct val="90000"/>
              </a:lnSpc>
            </a:pPr>
            <a:r>
              <a:rPr lang="ru-RU" sz="1600" dirty="0">
                <a:solidFill>
                  <a:schemeClr val="tx2"/>
                </a:solidFill>
                <a:cs typeface="Arial" charset="0"/>
              </a:rPr>
              <a:t>Количество человек  </a:t>
            </a:r>
            <a:endParaRPr lang="en-US" sz="1600" dirty="0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12320" name="Text Box 32"/>
          <p:cNvSpPr txBox="1">
            <a:spLocks noChangeArrowheads="1"/>
          </p:cNvSpPr>
          <p:nvPr/>
        </p:nvSpPr>
        <p:spPr bwMode="white">
          <a:xfrm>
            <a:off x="3944937" y="4518490"/>
            <a:ext cx="6699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cs typeface="Arial" charset="0"/>
              </a:rPr>
              <a:t>5</a:t>
            </a:r>
            <a:endParaRPr lang="en-US" b="1" dirty="0">
              <a:cs typeface="Arial" charset="0"/>
            </a:endParaRPr>
          </a:p>
        </p:txBody>
      </p:sp>
      <p:sp>
        <p:nvSpPr>
          <p:cNvPr id="12321" name="Text Box 33"/>
          <p:cNvSpPr txBox="1">
            <a:spLocks noChangeArrowheads="1"/>
          </p:cNvSpPr>
          <p:nvPr/>
        </p:nvSpPr>
        <p:spPr bwMode="white">
          <a:xfrm>
            <a:off x="5065713" y="4391025"/>
            <a:ext cx="6715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cs typeface="Arial" charset="0"/>
              </a:rPr>
              <a:t>7</a:t>
            </a:r>
            <a:endParaRPr lang="en-US" b="1" dirty="0">
              <a:cs typeface="Arial" charset="0"/>
            </a:endParaRPr>
          </a:p>
        </p:txBody>
      </p:sp>
      <p:sp>
        <p:nvSpPr>
          <p:cNvPr id="12322" name="Text Box 34"/>
          <p:cNvSpPr txBox="1">
            <a:spLocks noChangeArrowheads="1"/>
          </p:cNvSpPr>
          <p:nvPr/>
        </p:nvSpPr>
        <p:spPr bwMode="white">
          <a:xfrm>
            <a:off x="6184856" y="3860532"/>
            <a:ext cx="6699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cs typeface="Arial" charset="0"/>
              </a:rPr>
              <a:t>9</a:t>
            </a:r>
            <a:endParaRPr lang="en-US" b="1" dirty="0">
              <a:cs typeface="Arial" charset="0"/>
            </a:endParaRPr>
          </a:p>
        </p:txBody>
      </p:sp>
      <p:sp>
        <p:nvSpPr>
          <p:cNvPr id="12323" name="Text Box 35"/>
          <p:cNvSpPr txBox="1">
            <a:spLocks noChangeArrowheads="1"/>
          </p:cNvSpPr>
          <p:nvPr/>
        </p:nvSpPr>
        <p:spPr bwMode="white">
          <a:xfrm>
            <a:off x="8319343" y="5015056"/>
            <a:ext cx="6699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cs typeface="Arial" charset="0"/>
              </a:rPr>
              <a:t>0</a:t>
            </a:r>
            <a:endParaRPr lang="en-US" b="1" dirty="0">
              <a:cs typeface="Arial" charset="0"/>
            </a:endParaRPr>
          </a:p>
        </p:txBody>
      </p:sp>
      <p:sp>
        <p:nvSpPr>
          <p:cNvPr id="39" name="Дата 3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AAB3B-524E-49F2-84B2-171AB53EBE77}" type="datetime1">
              <a:rPr lang="ru-RU" smtClean="0"/>
              <a:pPr/>
              <a:t>31.01.2015</a:t>
            </a:fld>
            <a:endParaRPr lang="en-US"/>
          </a:p>
        </p:txBody>
      </p:sp>
      <p:sp>
        <p:nvSpPr>
          <p:cNvPr id="40" name="Номер слайда 3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14B80B-B3F3-4615-9F0E-ACB4FA7ED20D}" type="slidenum">
              <a:rPr lang="en-US" smtClean="0"/>
              <a:pPr/>
              <a:t>10</a:t>
            </a:fld>
            <a:endParaRPr lang="en-US"/>
          </a:p>
        </p:txBody>
      </p:sp>
      <p:grpSp>
        <p:nvGrpSpPr>
          <p:cNvPr id="41" name="Group 7"/>
          <p:cNvGrpSpPr>
            <a:grpSpLocks/>
          </p:cNvGrpSpPr>
          <p:nvPr/>
        </p:nvGrpSpPr>
        <p:grpSpPr bwMode="auto">
          <a:xfrm>
            <a:off x="7143664" y="3578225"/>
            <a:ext cx="822325" cy="2639357"/>
            <a:chOff x="1529" y="1871"/>
            <a:chExt cx="919" cy="1497"/>
          </a:xfrm>
        </p:grpSpPr>
        <p:sp>
          <p:nvSpPr>
            <p:cNvPr id="42" name="Freeform 8"/>
            <p:cNvSpPr>
              <a:spLocks/>
            </p:cNvSpPr>
            <p:nvPr/>
          </p:nvSpPr>
          <p:spPr bwMode="gray">
            <a:xfrm>
              <a:off x="1529" y="1871"/>
              <a:ext cx="919" cy="1497"/>
            </a:xfrm>
            <a:custGeom>
              <a:avLst/>
              <a:gdLst>
                <a:gd name="T0" fmla="*/ 7 w 919"/>
                <a:gd name="T1" fmla="*/ 76 h 1497"/>
                <a:gd name="T2" fmla="*/ 7 w 919"/>
                <a:gd name="T3" fmla="*/ 1429 h 1497"/>
                <a:gd name="T4" fmla="*/ 441 w 919"/>
                <a:gd name="T5" fmla="*/ 1497 h 1497"/>
                <a:gd name="T6" fmla="*/ 919 w 919"/>
                <a:gd name="T7" fmla="*/ 1425 h 1497"/>
                <a:gd name="T8" fmla="*/ 918 w 919"/>
                <a:gd name="T9" fmla="*/ 73 h 1497"/>
                <a:gd name="T10" fmla="*/ 414 w 919"/>
                <a:gd name="T11" fmla="*/ 0 h 1497"/>
                <a:gd name="T12" fmla="*/ 7 w 919"/>
                <a:gd name="T13" fmla="*/ 76 h 1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9" h="1497">
                  <a:moveTo>
                    <a:pt x="7" y="76"/>
                  </a:moveTo>
                  <a:cubicBezTo>
                    <a:pt x="7" y="76"/>
                    <a:pt x="7" y="752"/>
                    <a:pt x="7" y="1429"/>
                  </a:cubicBezTo>
                  <a:cubicBezTo>
                    <a:pt x="33" y="1477"/>
                    <a:pt x="289" y="1495"/>
                    <a:pt x="441" y="1497"/>
                  </a:cubicBezTo>
                  <a:cubicBezTo>
                    <a:pt x="593" y="1497"/>
                    <a:pt x="898" y="1486"/>
                    <a:pt x="919" y="1425"/>
                  </a:cubicBezTo>
                  <a:cubicBezTo>
                    <a:pt x="918" y="749"/>
                    <a:pt x="918" y="73"/>
                    <a:pt x="918" y="73"/>
                  </a:cubicBezTo>
                  <a:cubicBezTo>
                    <a:pt x="904" y="12"/>
                    <a:pt x="566" y="0"/>
                    <a:pt x="414" y="0"/>
                  </a:cubicBezTo>
                  <a:cubicBezTo>
                    <a:pt x="262" y="0"/>
                    <a:pt x="0" y="28"/>
                    <a:pt x="7" y="76"/>
                  </a:cubicBezTo>
                  <a:close/>
                </a:path>
              </a:pathLst>
            </a:custGeom>
            <a:solidFill>
              <a:srgbClr val="B2B2B2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3" name="Oval 9"/>
            <p:cNvSpPr>
              <a:spLocks noChangeArrowheads="1"/>
            </p:cNvSpPr>
            <p:nvPr/>
          </p:nvSpPr>
          <p:spPr bwMode="gray">
            <a:xfrm>
              <a:off x="1536" y="1872"/>
              <a:ext cx="912" cy="144"/>
            </a:xfrm>
            <a:prstGeom prst="ellipse">
              <a:avLst/>
            </a:prstGeom>
            <a:solidFill>
              <a:srgbClr val="B2B2B2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4" name="Oval 10"/>
            <p:cNvSpPr>
              <a:spLocks noChangeArrowheads="1"/>
            </p:cNvSpPr>
            <p:nvPr/>
          </p:nvSpPr>
          <p:spPr bwMode="gray">
            <a:xfrm>
              <a:off x="1536" y="3224"/>
              <a:ext cx="912" cy="144"/>
            </a:xfrm>
            <a:prstGeom prst="ellipse">
              <a:avLst/>
            </a:prstGeom>
            <a:solidFill>
              <a:srgbClr val="B2B2B2">
                <a:alpha val="10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5" name="AutoShape 22"/>
          <p:cNvSpPr>
            <a:spLocks noChangeArrowheads="1"/>
          </p:cNvSpPr>
          <p:nvPr/>
        </p:nvSpPr>
        <p:spPr bwMode="gray">
          <a:xfrm>
            <a:off x="7149928" y="5149373"/>
            <a:ext cx="819150" cy="973138"/>
          </a:xfrm>
          <a:prstGeom prst="can">
            <a:avLst>
              <a:gd name="adj" fmla="val 34518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ru-RU"/>
          </a:p>
        </p:txBody>
      </p:sp>
      <p:sp>
        <p:nvSpPr>
          <p:cNvPr id="46" name="Text Box 34"/>
          <p:cNvSpPr txBox="1">
            <a:spLocks noChangeArrowheads="1"/>
          </p:cNvSpPr>
          <p:nvPr/>
        </p:nvSpPr>
        <p:spPr bwMode="white">
          <a:xfrm>
            <a:off x="7183307" y="4505914"/>
            <a:ext cx="6699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cs typeface="Arial" charset="0"/>
              </a:rPr>
              <a:t>3</a:t>
            </a:r>
            <a:endParaRPr lang="en-US" b="1" dirty="0">
              <a:cs typeface="Arial" charset="0"/>
            </a:endParaRPr>
          </a:p>
        </p:txBody>
      </p:sp>
      <p:sp>
        <p:nvSpPr>
          <p:cNvPr id="12313" name="Rectangle 25"/>
          <p:cNvSpPr>
            <a:spLocks noChangeArrowheads="1"/>
          </p:cNvSpPr>
          <p:nvPr/>
        </p:nvSpPr>
        <p:spPr bwMode="auto">
          <a:xfrm>
            <a:off x="6506990" y="6132847"/>
            <a:ext cx="1600200" cy="313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600" b="1" dirty="0" smtClean="0">
                <a:cs typeface="Arial" charset="0"/>
              </a:rPr>
              <a:t>Тошнота</a:t>
            </a:r>
            <a:endParaRPr lang="en-US" sz="1600" b="1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0021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Оценка воздушного режима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ED8E1-9B17-4330-B942-1D8060D1EA89}" type="datetime1">
              <a:rPr lang="ru-RU" smtClean="0"/>
              <a:pPr/>
              <a:t>31.01.2015</a:t>
            </a:fld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14B80B-B3F3-4615-9F0E-ACB4FA7ED20D}" type="slidenum">
              <a:rPr lang="en-US" smtClean="0"/>
              <a:pPr/>
              <a:t>11</a:t>
            </a:fld>
            <a:endParaRPr lang="en-US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9210973"/>
              </p:ext>
            </p:extLst>
          </p:nvPr>
        </p:nvGraphicFramePr>
        <p:xfrm>
          <a:off x="857250" y="2348880"/>
          <a:ext cx="7858125" cy="3151808"/>
        </p:xfrm>
        <a:graphic>
          <a:graphicData uri="http://schemas.openxmlformats.org/drawingml/2006/table">
            <a:tbl>
              <a:tblPr/>
              <a:tblGrid>
                <a:gridCol w="1571625"/>
                <a:gridCol w="1571625"/>
                <a:gridCol w="1571625"/>
                <a:gridCol w="1571625"/>
                <a:gridCol w="1571625"/>
              </a:tblGrid>
              <a:tr h="20088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Длина класса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Ширина класса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Высота класса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Площадь пола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Объем класса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3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8,70 м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6,10 м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2,95 м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 м</a:t>
                      </a:r>
                      <a:r>
                        <a:rPr kumimoji="0" lang="ru-RU" sz="24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 м</a:t>
                      </a:r>
                      <a:r>
                        <a:rPr kumimoji="0" lang="ru-RU" sz="2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9952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 одного ученика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ED8E1-9B17-4330-B942-1D8060D1EA89}" type="datetime1">
              <a:rPr lang="ru-RU" smtClean="0"/>
              <a:pPr/>
              <a:t>31.01.2015</a:t>
            </a:fld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14B80B-B3F3-4615-9F0E-ACB4FA7ED20D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1556793"/>
            <a:ext cx="4680519" cy="286232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3600" b="1" dirty="0">
                <a:ln w="11430"/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3600" b="1" dirty="0">
                <a:ln w="11430"/>
                <a:latin typeface="Times New Roman" pitchFamily="18" charset="0"/>
                <a:cs typeface="Times New Roman" pitchFamily="18" charset="0"/>
              </a:rPr>
              <a:t> = 2,4 </a:t>
            </a:r>
            <a:r>
              <a:rPr lang="ru-RU" sz="3600" b="1" dirty="0" err="1" smtClean="0">
                <a:ln w="11430"/>
                <a:latin typeface="Times New Roman" pitchFamily="18" charset="0"/>
                <a:cs typeface="Times New Roman" pitchFamily="18" charset="0"/>
              </a:rPr>
              <a:t>кв.м</a:t>
            </a:r>
            <a:endParaRPr lang="ru-RU" sz="3600" b="1" dirty="0">
              <a:ln w="11430"/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en-US" sz="3600" b="1" dirty="0">
                <a:ln w="11430"/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sz="3600" b="1" dirty="0">
                <a:ln w="11430"/>
                <a:latin typeface="Times New Roman" pitchFamily="18" charset="0"/>
                <a:cs typeface="Times New Roman" pitchFamily="18" charset="0"/>
              </a:rPr>
              <a:t> = 7 куб.м</a:t>
            </a:r>
          </a:p>
          <a:p>
            <a:pPr algn="ctr">
              <a:defRPr/>
            </a:pPr>
            <a:r>
              <a:rPr lang="ru-RU" sz="3600" b="1" u="sng" dirty="0">
                <a:ln w="11430"/>
                <a:latin typeface="Times New Roman" pitchFamily="18" charset="0"/>
                <a:cs typeface="Times New Roman" pitchFamily="18" charset="0"/>
              </a:rPr>
              <a:t>при норме:</a:t>
            </a:r>
          </a:p>
          <a:p>
            <a:pPr algn="ctr">
              <a:defRPr/>
            </a:pPr>
            <a:r>
              <a:rPr lang="en-US" sz="3600" b="1" dirty="0">
                <a:ln w="11430"/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3600" b="1" dirty="0">
                <a:ln w="11430"/>
                <a:latin typeface="Times New Roman" pitchFamily="18" charset="0"/>
                <a:cs typeface="Times New Roman" pitchFamily="18" charset="0"/>
              </a:rPr>
              <a:t> = 2,5 кв.м</a:t>
            </a:r>
          </a:p>
          <a:p>
            <a:pPr algn="ctr">
              <a:defRPr/>
            </a:pPr>
            <a:r>
              <a:rPr lang="en-US" sz="3600" b="1" dirty="0">
                <a:ln w="11430"/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sz="3600" b="1" dirty="0">
                <a:ln w="11430"/>
                <a:latin typeface="Times New Roman" pitchFamily="18" charset="0"/>
                <a:cs typeface="Times New Roman" pitchFamily="18" charset="0"/>
              </a:rPr>
              <a:t> = 5-6 </a:t>
            </a:r>
            <a:r>
              <a:rPr lang="ru-RU" sz="3200" b="1" dirty="0">
                <a:ln w="11430"/>
                <a:latin typeface="Times New Roman" pitchFamily="18" charset="0"/>
                <a:cs typeface="Times New Roman" pitchFamily="18" charset="0"/>
              </a:rPr>
              <a:t>куб.м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4149080"/>
            <a:ext cx="3384376" cy="253828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27584" y="5157192"/>
            <a:ext cx="44644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Вывод: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вентиляция класса достаточная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801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Рекомендации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Для обеспечения полной вентиляции класса рекомендуется </a:t>
            </a:r>
            <a:r>
              <a:rPr lang="ru-RU" dirty="0" smtClean="0"/>
              <a:t>полностью </a:t>
            </a:r>
            <a:r>
              <a:rPr lang="ru-RU" dirty="0"/>
              <a:t>открывать фрамуги и </a:t>
            </a:r>
            <a:r>
              <a:rPr lang="ru-RU" dirty="0" smtClean="0"/>
              <a:t>дверь.</a:t>
            </a:r>
          </a:p>
          <a:p>
            <a:r>
              <a:rPr lang="ru-RU" dirty="0"/>
              <a:t>Следует чаще мыть губку, которой стирают с доски, не пользоваться сухой губкой.</a:t>
            </a:r>
            <a:endParaRPr lang="ru-RU" b="1" dirty="0"/>
          </a:p>
          <a:p>
            <a:pPr marL="0" lvl="0" indent="0">
              <a:buNone/>
            </a:pP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ED8E1-9B17-4330-B942-1D8060D1EA89}" type="datetime1">
              <a:rPr lang="ru-RU" smtClean="0"/>
              <a:pPr/>
              <a:t>31.01.2015</a:t>
            </a:fld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14B80B-B3F3-4615-9F0E-ACB4FA7ED20D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4365104"/>
            <a:ext cx="2736304" cy="20522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17091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0" hangingPunct="0"/>
            <a:r>
              <a:rPr lang="ru-RU" dirty="0">
                <a:latin typeface="Times New Roman" pitchFamily="18" charset="0"/>
                <a:cs typeface="Times New Roman" pitchFamily="18" charset="0"/>
              </a:rPr>
              <a:t>Изучение соответствия параметров рабочего стола и стула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росту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учеников класса.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844824"/>
            <a:ext cx="7488832" cy="4176464"/>
          </a:xfr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ED8E1-9B17-4330-B942-1D8060D1EA89}" type="datetime1">
              <a:rPr lang="ru-RU" smtClean="0"/>
              <a:pPr/>
              <a:t>31.01.2015</a:t>
            </a:fld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14B80B-B3F3-4615-9F0E-ACB4FA7ED20D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401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Изучение соответствия параметров рабочего стола и стула  росту учеников класса.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5" y="1610798"/>
            <a:ext cx="4224470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ED8E1-9B17-4330-B942-1D8060D1EA89}" type="datetime1">
              <a:rPr lang="ru-RU" smtClean="0"/>
              <a:pPr/>
              <a:t>31.01.2015</a:t>
            </a:fld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14B80B-B3F3-4615-9F0E-ACB4FA7ED20D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700808"/>
            <a:ext cx="4104456" cy="30783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75599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Изучение соответствия параметров рабочего стола и стула  росту учеников класса.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38504568"/>
              </p:ext>
            </p:extLst>
          </p:nvPr>
        </p:nvGraphicFramePr>
        <p:xfrm>
          <a:off x="1043608" y="2204864"/>
          <a:ext cx="7488832" cy="240149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{0505E3EF-67EA-436B-97B2-0124C06EBD24}</a:tableStyleId>
              </a:tblPr>
              <a:tblGrid>
                <a:gridCol w="1936276"/>
                <a:gridCol w="3132211"/>
                <a:gridCol w="2420345"/>
              </a:tblGrid>
              <a:tr h="12007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Рост учащихся</a:t>
                      </a:r>
                      <a:endParaRPr lang="ru-RU" sz="2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Высота стола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(от пола, в мм)</a:t>
                      </a:r>
                      <a:endParaRPr lang="ru-RU" sz="2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Высота стула 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(от пола, в мм)</a:t>
                      </a:r>
                      <a:endParaRPr lang="ru-RU" sz="24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2007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1450 – 1600 мм</a:t>
                      </a:r>
                      <a:endParaRPr lang="ru-RU" sz="2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640 мм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380 мм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ED8E1-9B17-4330-B942-1D8060D1EA89}" type="datetime1">
              <a:rPr lang="ru-RU" smtClean="0"/>
              <a:pPr/>
              <a:t>31.01.2015</a:t>
            </a:fld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14B80B-B3F3-4615-9F0E-ACB4FA7ED20D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115616" y="5229200"/>
            <a:ext cx="79398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Вывод: </a:t>
            </a:r>
            <a:r>
              <a:rPr lang="ru-RU" sz="2800" dirty="0" smtClean="0"/>
              <a:t>мебель соответствует росту учеников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280706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Характеристика светового режима в </a:t>
            </a:r>
            <a:r>
              <a:rPr lang="ru-RU" dirty="0" smtClean="0"/>
              <a:t>классе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628800"/>
            <a:ext cx="3679428" cy="27595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ED8E1-9B17-4330-B942-1D8060D1EA89}" type="datetime1">
              <a:rPr lang="ru-RU" smtClean="0"/>
              <a:pPr/>
              <a:t>31.01.2015</a:t>
            </a:fld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14B80B-B3F3-4615-9F0E-ACB4FA7ED20D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628800"/>
            <a:ext cx="3648405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3385" y="4036738"/>
            <a:ext cx="3802791" cy="2852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796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показатели 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среды классной комнаты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основном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соответствуют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гигиеническим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нормам;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ученикам класса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необходимо соблюдать рекомендации, выработанные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выполнении данной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работы;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необходимо приобретать мебель различной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маркировки;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необходимо также предусмотреть своевременную замену перегоревших ламп.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ED8E1-9B17-4330-B942-1D8060D1EA89}" type="datetime1">
              <a:rPr lang="ru-RU" smtClean="0"/>
              <a:pPr/>
              <a:t>31.01.2015</a:t>
            </a:fld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14B80B-B3F3-4615-9F0E-ACB4FA7ED20D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166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en-US" dirty="0"/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 eaLnBrk="0" hangingPunct="0">
              <a:buNone/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Цель работы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 оценить соответствие параметров среды классной комнаты гигиеническим требованиям и нормам СанПиНа </a:t>
            </a:r>
          </a:p>
          <a:p>
            <a:endParaRPr lang="ru-RU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55576" y="3717032"/>
            <a:ext cx="792956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342900" algn="just" eaLnBrk="0" hangingPunct="0"/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Предмет</a:t>
            </a:r>
            <a:r>
              <a:rPr lang="ru-RU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классная комната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4 «А»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класса – кабинет №12.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4E3FF-C84D-4463-92D1-D87D7BE24108}" type="datetime1">
              <a:rPr lang="ru-RU" smtClean="0"/>
              <a:pPr/>
              <a:t>31.01.2015</a:t>
            </a:fld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14B80B-B3F3-4615-9F0E-ACB4FA7ED20D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4194085"/>
            <a:ext cx="3168352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51925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</a:t>
            </a:r>
            <a:endParaRPr lang="en-US" dirty="0"/>
          </a:p>
        </p:txBody>
      </p:sp>
      <p:grpSp>
        <p:nvGrpSpPr>
          <p:cNvPr id="6147" name="Group 3"/>
          <p:cNvGrpSpPr>
            <a:grpSpLocks/>
          </p:cNvGrpSpPr>
          <p:nvPr/>
        </p:nvGrpSpPr>
        <p:grpSpPr bwMode="auto">
          <a:xfrm>
            <a:off x="214282" y="3000372"/>
            <a:ext cx="8501122" cy="1225553"/>
            <a:chOff x="720" y="1392"/>
            <a:chExt cx="4058" cy="480"/>
          </a:xfrm>
        </p:grpSpPr>
        <p:sp>
          <p:nvSpPr>
            <p:cNvPr id="6148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shade val="92157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6149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6150" name="AutoShape 6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51" name="AutoShape 7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6152" name="Group 8"/>
          <p:cNvGrpSpPr>
            <a:grpSpLocks/>
          </p:cNvGrpSpPr>
          <p:nvPr/>
        </p:nvGrpSpPr>
        <p:grpSpPr bwMode="auto">
          <a:xfrm>
            <a:off x="214282" y="4402138"/>
            <a:ext cx="8501121" cy="1027126"/>
            <a:chOff x="720" y="1392"/>
            <a:chExt cx="4058" cy="480"/>
          </a:xfrm>
        </p:grpSpPr>
        <p:sp>
          <p:nvSpPr>
            <p:cNvPr id="6153" name="AutoShape 9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shade val="92157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6154" name="Group 10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6155" name="AutoShape 11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56" name="AutoShape 12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6157" name="Group 13"/>
          <p:cNvGrpSpPr>
            <a:grpSpLocks/>
          </p:cNvGrpSpPr>
          <p:nvPr/>
        </p:nvGrpSpPr>
        <p:grpSpPr bwMode="auto">
          <a:xfrm>
            <a:off x="285720" y="5643578"/>
            <a:ext cx="8429684" cy="1000132"/>
            <a:chOff x="720" y="1392"/>
            <a:chExt cx="4058" cy="480"/>
          </a:xfrm>
        </p:grpSpPr>
        <p:sp>
          <p:nvSpPr>
            <p:cNvPr id="6158" name="AutoShape 14"/>
            <p:cNvSpPr>
              <a:spLocks noChangeArrowheads="1"/>
            </p:cNvSpPr>
            <p:nvPr/>
          </p:nvSpPr>
          <p:spPr bwMode="lt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shade val="92157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6159" name="Group 1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6160" name="AutoShape 16"/>
              <p:cNvSpPr>
                <a:spLocks noChangeArrowheads="1"/>
              </p:cNvSpPr>
              <p:nvPr/>
            </p:nvSpPr>
            <p:spPr bwMode="lt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>
                      <a:alpha val="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61" name="AutoShape 17"/>
              <p:cNvSpPr>
                <a:spLocks noChangeArrowheads="1"/>
              </p:cNvSpPr>
              <p:nvPr/>
            </p:nvSpPr>
            <p:spPr bwMode="lt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6162" name="Group 18"/>
          <p:cNvGrpSpPr>
            <a:grpSpLocks/>
          </p:cNvGrpSpPr>
          <p:nvPr/>
        </p:nvGrpSpPr>
        <p:grpSpPr bwMode="auto">
          <a:xfrm>
            <a:off x="0" y="1714488"/>
            <a:ext cx="8501121" cy="1219209"/>
            <a:chOff x="720" y="1392"/>
            <a:chExt cx="4058" cy="480"/>
          </a:xfrm>
        </p:grpSpPr>
        <p:sp>
          <p:nvSpPr>
            <p:cNvPr id="6163" name="AutoShape 19"/>
            <p:cNvSpPr>
              <a:spLocks noChangeArrowheads="1"/>
            </p:cNvSpPr>
            <p:nvPr/>
          </p:nvSpPr>
          <p:spPr bwMode="lt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92157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6164" name="Group 20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6165" name="AutoShape 21"/>
              <p:cNvSpPr>
                <a:spLocks noChangeArrowheads="1"/>
              </p:cNvSpPr>
              <p:nvPr/>
            </p:nvSpPr>
            <p:spPr bwMode="lt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66" name="AutoShape 22"/>
              <p:cNvSpPr>
                <a:spLocks noChangeArrowheads="1"/>
              </p:cNvSpPr>
              <p:nvPr/>
            </p:nvSpPr>
            <p:spPr bwMode="lt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6167" name="Text Box 23"/>
          <p:cNvSpPr txBox="1">
            <a:spLocks noChangeArrowheads="1"/>
          </p:cNvSpPr>
          <p:nvPr/>
        </p:nvSpPr>
        <p:spPr bwMode="black">
          <a:xfrm>
            <a:off x="571472" y="1857364"/>
            <a:ext cx="750099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29292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charset="0"/>
              </a:defRPr>
            </a:lvl1pPr>
            <a:lvl2pPr marL="914400" indent="-457200">
              <a:defRPr>
                <a:solidFill>
                  <a:schemeClr val="tx1"/>
                </a:solidFill>
                <a:latin typeface="Arial" charset="0"/>
              </a:defRPr>
            </a:lvl2pPr>
            <a:lvl3pPr marL="1371600" indent="-457200">
              <a:defRPr>
                <a:solidFill>
                  <a:schemeClr val="tx1"/>
                </a:solidFill>
                <a:latin typeface="Arial" charset="0"/>
              </a:defRPr>
            </a:lvl3pPr>
            <a:lvl4pPr marL="1828800" indent="-457200">
              <a:defRPr>
                <a:solidFill>
                  <a:schemeClr val="tx1"/>
                </a:solidFill>
                <a:latin typeface="Arial" charset="0"/>
              </a:defRPr>
            </a:lvl4pPr>
            <a:lvl5pPr marL="2286000" indent="-457200">
              <a:defRPr>
                <a:solidFill>
                  <a:schemeClr val="tx1"/>
                </a:solidFill>
                <a:latin typeface="Arial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400" dirty="0" smtClean="0"/>
              <a:t>Изучить санитарно-эпидемиологические правила и </a:t>
            </a:r>
          </a:p>
          <a:p>
            <a:r>
              <a:rPr lang="ru-RU" sz="2400" dirty="0" smtClean="0"/>
              <a:t>нормативы </a:t>
            </a:r>
            <a:endParaRPr lang="ru-RU" sz="2400" dirty="0"/>
          </a:p>
        </p:txBody>
      </p:sp>
      <p:sp>
        <p:nvSpPr>
          <p:cNvPr id="6168" name="Text Box 24"/>
          <p:cNvSpPr txBox="1">
            <a:spLocks noChangeArrowheads="1"/>
          </p:cNvSpPr>
          <p:nvPr/>
        </p:nvSpPr>
        <p:spPr bwMode="black">
          <a:xfrm>
            <a:off x="500034" y="3143248"/>
            <a:ext cx="821537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29292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charset="0"/>
              </a:defRPr>
            </a:lvl1pPr>
            <a:lvl2pPr marL="914400" indent="-457200">
              <a:defRPr>
                <a:solidFill>
                  <a:schemeClr val="tx1"/>
                </a:solidFill>
                <a:latin typeface="Arial" charset="0"/>
              </a:defRPr>
            </a:lvl2pPr>
            <a:lvl3pPr marL="1371600" indent="-457200">
              <a:defRPr>
                <a:solidFill>
                  <a:schemeClr val="tx1"/>
                </a:solidFill>
                <a:latin typeface="Arial" charset="0"/>
              </a:defRPr>
            </a:lvl3pPr>
            <a:lvl4pPr marL="1828800" indent="-457200">
              <a:defRPr>
                <a:solidFill>
                  <a:schemeClr val="tx1"/>
                </a:solidFill>
                <a:latin typeface="Arial" charset="0"/>
              </a:defRPr>
            </a:lvl4pPr>
            <a:lvl5pPr marL="2286000" indent="-457200">
              <a:defRPr>
                <a:solidFill>
                  <a:schemeClr val="tx1"/>
                </a:solidFill>
                <a:latin typeface="Arial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Clr>
                <a:schemeClr val="tx1"/>
              </a:buClr>
            </a:pPr>
            <a:r>
              <a:rPr lang="ru-RU" sz="2400" dirty="0" smtClean="0"/>
              <a:t>Выделить факторы, характеризующие параметры </a:t>
            </a:r>
          </a:p>
          <a:p>
            <a:pPr>
              <a:spcBef>
                <a:spcPct val="50000"/>
              </a:spcBef>
              <a:buClr>
                <a:schemeClr val="tx1"/>
              </a:buClr>
            </a:pPr>
            <a:r>
              <a:rPr lang="ru-RU" sz="2400" dirty="0" smtClean="0"/>
              <a:t>среды классной комнаты.</a:t>
            </a:r>
            <a:endParaRPr lang="en-US" sz="2400" b="1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6169" name="Text Box 25"/>
          <p:cNvSpPr txBox="1">
            <a:spLocks noChangeArrowheads="1"/>
          </p:cNvSpPr>
          <p:nvPr/>
        </p:nvSpPr>
        <p:spPr bwMode="black">
          <a:xfrm>
            <a:off x="214282" y="4503738"/>
            <a:ext cx="850112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29292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charset="0"/>
              </a:defRPr>
            </a:lvl1pPr>
            <a:lvl2pPr marL="914400" indent="-457200">
              <a:defRPr>
                <a:solidFill>
                  <a:schemeClr val="tx1"/>
                </a:solidFill>
                <a:latin typeface="Arial" charset="0"/>
              </a:defRPr>
            </a:lvl2pPr>
            <a:lvl3pPr marL="1371600" indent="-457200">
              <a:defRPr>
                <a:solidFill>
                  <a:schemeClr val="tx1"/>
                </a:solidFill>
                <a:latin typeface="Arial" charset="0"/>
              </a:defRPr>
            </a:lvl3pPr>
            <a:lvl4pPr marL="1828800" indent="-457200">
              <a:defRPr>
                <a:solidFill>
                  <a:schemeClr val="tx1"/>
                </a:solidFill>
                <a:latin typeface="Arial" charset="0"/>
              </a:defRPr>
            </a:lvl4pPr>
            <a:lvl5pPr marL="2286000" indent="-457200">
              <a:defRPr>
                <a:solidFill>
                  <a:schemeClr val="tx1"/>
                </a:solidFill>
                <a:latin typeface="Arial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2400" dirty="0" smtClean="0"/>
              <a:t>Оценить показатели факторов среды, установить их </a:t>
            </a:r>
          </a:p>
          <a:p>
            <a:r>
              <a:rPr lang="ru-RU" sz="2400" dirty="0" smtClean="0"/>
              <a:t>соответствие гигиеническим требованиям и нормам.</a:t>
            </a:r>
            <a:endParaRPr lang="ru-RU" sz="2400" dirty="0"/>
          </a:p>
        </p:txBody>
      </p:sp>
      <p:sp>
        <p:nvSpPr>
          <p:cNvPr id="6170" name="Text Box 26"/>
          <p:cNvSpPr txBox="1">
            <a:spLocks noChangeArrowheads="1"/>
          </p:cNvSpPr>
          <p:nvPr/>
        </p:nvSpPr>
        <p:spPr bwMode="black">
          <a:xfrm>
            <a:off x="357158" y="5786454"/>
            <a:ext cx="46037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29292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charset="0"/>
              </a:defRPr>
            </a:lvl1pPr>
            <a:lvl2pPr marL="914400" indent="-457200">
              <a:defRPr>
                <a:solidFill>
                  <a:schemeClr val="tx1"/>
                </a:solidFill>
                <a:latin typeface="Arial" charset="0"/>
              </a:defRPr>
            </a:lvl2pPr>
            <a:lvl3pPr marL="1371600" indent="-457200">
              <a:defRPr>
                <a:solidFill>
                  <a:schemeClr val="tx1"/>
                </a:solidFill>
                <a:latin typeface="Arial" charset="0"/>
              </a:defRPr>
            </a:lvl3pPr>
            <a:lvl4pPr marL="1828800" indent="-457200">
              <a:defRPr>
                <a:solidFill>
                  <a:schemeClr val="tx1"/>
                </a:solidFill>
                <a:latin typeface="Arial" charset="0"/>
              </a:defRPr>
            </a:lvl4pPr>
            <a:lvl5pPr marL="2286000" indent="-457200">
              <a:defRPr>
                <a:solidFill>
                  <a:schemeClr val="tx1"/>
                </a:solidFill>
                <a:latin typeface="Arial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Clr>
                <a:schemeClr val="tx1"/>
              </a:buClr>
            </a:pPr>
            <a:r>
              <a:rPr lang="ru-RU" sz="2400" dirty="0" smtClean="0"/>
              <a:t>Выработать рекомендации</a:t>
            </a:r>
            <a:endParaRPr lang="en-US" sz="2400" b="1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2D57D-50AB-48B4-8735-69B0C5F7395A}" type="datetime1">
              <a:rPr lang="ru-RU" smtClean="0"/>
              <a:pPr/>
              <a:t>31.01.2015</a:t>
            </a:fld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14B80B-B3F3-4615-9F0E-ACB4FA7ED20D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Гипотеза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Если параметры среды классной комнаты будут соответствовать санитарным нормам и требованиям, то это не будет оказывать неблагоприятное воздействие на здоровье учеников.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28596" y="6429396"/>
            <a:ext cx="2133600" cy="244475"/>
          </a:xfrm>
        </p:spPr>
        <p:txBody>
          <a:bodyPr/>
          <a:lstStyle/>
          <a:p>
            <a:fld id="{F8C1F187-C722-4FBC-A190-86C9C108EA95}" type="datetime1">
              <a:rPr lang="ru-RU" smtClean="0"/>
              <a:pPr/>
              <a:t>31.01.2015</a:t>
            </a:fld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14B80B-B3F3-4615-9F0E-ACB4FA7ED20D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Методы исследования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Подумать самостоятельно </a:t>
            </a:r>
          </a:p>
          <a:p>
            <a:endParaRPr lang="ru-RU" b="1" dirty="0"/>
          </a:p>
          <a:p>
            <a:r>
              <a:rPr lang="ru-RU" b="1" dirty="0"/>
              <a:t>Спросить у другого человека</a:t>
            </a:r>
          </a:p>
          <a:p>
            <a:endParaRPr lang="ru-RU" b="1" dirty="0"/>
          </a:p>
          <a:p>
            <a:r>
              <a:rPr lang="ru-RU" b="1" dirty="0"/>
              <a:t>Узнать из книг</a:t>
            </a:r>
          </a:p>
          <a:p>
            <a:endParaRPr lang="ru-RU" b="1" dirty="0"/>
          </a:p>
          <a:p>
            <a:r>
              <a:rPr lang="ru-RU" b="1" dirty="0"/>
              <a:t>Провести эксперимент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ED8E1-9B17-4330-B942-1D8060D1EA89}" type="datetime1">
              <a:rPr lang="ru-RU" smtClean="0"/>
              <a:pPr/>
              <a:t>31.01.2015</a:t>
            </a:fld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14B80B-B3F3-4615-9F0E-ACB4FA7ED20D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112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96752"/>
            <a:ext cx="4032448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ED8E1-9B17-4330-B942-1D8060D1EA89}" type="datetime1">
              <a:rPr lang="ru-RU" smtClean="0"/>
              <a:pPr/>
              <a:t>31.01.2015</a:t>
            </a:fld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14B80B-B3F3-4615-9F0E-ACB4FA7ED20D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196752"/>
            <a:ext cx="4032448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8068" y="4029264"/>
            <a:ext cx="3635896" cy="27269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48488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Font typeface="Arial" pitchFamily="34" charset="0"/>
              <a:buChar char="•"/>
            </a:pPr>
            <a:r>
              <a:rPr lang="ru-RU" sz="4000" dirty="0"/>
              <a:t>тепловой режим помещения;</a:t>
            </a:r>
            <a:endParaRPr lang="ru-RU" sz="4000" b="1" dirty="0"/>
          </a:p>
          <a:p>
            <a:pPr lvl="1">
              <a:buFont typeface="Arial" pitchFamily="34" charset="0"/>
              <a:buChar char="•"/>
            </a:pPr>
            <a:r>
              <a:rPr lang="ru-RU" sz="4000" dirty="0"/>
              <a:t>вентиляция помещения;</a:t>
            </a:r>
            <a:endParaRPr lang="ru-RU" sz="4000" b="1" dirty="0"/>
          </a:p>
          <a:p>
            <a:pPr lvl="1">
              <a:buFont typeface="Arial" pitchFamily="34" charset="0"/>
              <a:buChar char="•"/>
            </a:pPr>
            <a:r>
              <a:rPr lang="ru-RU" sz="4000" dirty="0"/>
              <a:t> соответствие роста учеников </a:t>
            </a:r>
            <a:r>
              <a:rPr lang="ru-RU" sz="4000" dirty="0" err="1"/>
              <a:t>параметрампарты</a:t>
            </a:r>
            <a:r>
              <a:rPr lang="ru-RU" sz="4000" dirty="0"/>
              <a:t>  и стула;</a:t>
            </a:r>
            <a:endParaRPr lang="ru-RU" sz="4000" b="1" dirty="0"/>
          </a:p>
          <a:p>
            <a:pPr lvl="1">
              <a:buFont typeface="Arial" pitchFamily="34" charset="0"/>
              <a:buChar char="•"/>
            </a:pPr>
            <a:r>
              <a:rPr lang="ru-RU" sz="4000" dirty="0"/>
              <a:t>освещённость.</a:t>
            </a:r>
            <a:endParaRPr lang="ru-RU" sz="4000" b="1" dirty="0"/>
          </a:p>
          <a:p>
            <a:endParaRPr lang="ru-RU" sz="40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ED8E1-9B17-4330-B942-1D8060D1EA89}" type="datetime1">
              <a:rPr lang="ru-RU" smtClean="0"/>
              <a:pPr/>
              <a:t>31.01.2015</a:t>
            </a:fld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14B80B-B3F3-4615-9F0E-ACB4FA7ED20D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636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4" name="Freeform 36"/>
          <p:cNvSpPr>
            <a:spLocks/>
          </p:cNvSpPr>
          <p:nvPr/>
        </p:nvSpPr>
        <p:spPr bwMode="ltGray">
          <a:xfrm>
            <a:off x="-11113" y="4506913"/>
            <a:ext cx="9155113" cy="2366962"/>
          </a:xfrm>
          <a:custGeom>
            <a:avLst/>
            <a:gdLst>
              <a:gd name="T0" fmla="*/ 0 w 5767"/>
              <a:gd name="T1" fmla="*/ 0 h 1491"/>
              <a:gd name="T2" fmla="*/ 5767 w 5767"/>
              <a:gd name="T3" fmla="*/ 1049 h 1491"/>
              <a:gd name="T4" fmla="*/ 5767 w 5767"/>
              <a:gd name="T5" fmla="*/ 1481 h 1491"/>
              <a:gd name="T6" fmla="*/ 4310 w 5767"/>
              <a:gd name="T7" fmla="*/ 1491 h 1491"/>
              <a:gd name="T8" fmla="*/ 7 w 5767"/>
              <a:gd name="T9" fmla="*/ 88 h 1491"/>
              <a:gd name="T10" fmla="*/ 0 w 5767"/>
              <a:gd name="T11" fmla="*/ 0 h 1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67" h="1491">
                <a:moveTo>
                  <a:pt x="0" y="0"/>
                </a:moveTo>
                <a:cubicBezTo>
                  <a:pt x="3558" y="284"/>
                  <a:pt x="4809" y="771"/>
                  <a:pt x="5767" y="1049"/>
                </a:cubicBezTo>
                <a:lnTo>
                  <a:pt x="5767" y="1481"/>
                </a:lnTo>
                <a:lnTo>
                  <a:pt x="4310" y="1491"/>
                </a:lnTo>
                <a:cubicBezTo>
                  <a:pt x="3563" y="1061"/>
                  <a:pt x="2440" y="414"/>
                  <a:pt x="7" y="88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tint val="44314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1643" y="476672"/>
            <a:ext cx="8229600" cy="746125"/>
          </a:xfrm>
        </p:spPr>
        <p:txBody>
          <a:bodyPr/>
          <a:lstStyle/>
          <a:p>
            <a:r>
              <a:rPr lang="ru-RU" dirty="0" smtClean="0"/>
              <a:t>Оценка теплового режима</a:t>
            </a:r>
            <a:endParaRPr lang="en-US" dirty="0"/>
          </a:p>
        </p:txBody>
      </p:sp>
      <p:grpSp>
        <p:nvGrpSpPr>
          <p:cNvPr id="12291" name="Group 3"/>
          <p:cNvGrpSpPr>
            <a:grpSpLocks/>
          </p:cNvGrpSpPr>
          <p:nvPr/>
        </p:nvGrpSpPr>
        <p:grpSpPr bwMode="auto">
          <a:xfrm>
            <a:off x="4972050" y="3878263"/>
            <a:ext cx="823913" cy="1900237"/>
            <a:chOff x="1529" y="1871"/>
            <a:chExt cx="919" cy="1497"/>
          </a:xfrm>
        </p:grpSpPr>
        <p:sp>
          <p:nvSpPr>
            <p:cNvPr id="12292" name="Freeform 4"/>
            <p:cNvSpPr>
              <a:spLocks/>
            </p:cNvSpPr>
            <p:nvPr/>
          </p:nvSpPr>
          <p:spPr bwMode="gray">
            <a:xfrm>
              <a:off x="1529" y="1871"/>
              <a:ext cx="919" cy="1497"/>
            </a:xfrm>
            <a:custGeom>
              <a:avLst/>
              <a:gdLst>
                <a:gd name="T0" fmla="*/ 7 w 919"/>
                <a:gd name="T1" fmla="*/ 76 h 1497"/>
                <a:gd name="T2" fmla="*/ 7 w 919"/>
                <a:gd name="T3" fmla="*/ 1429 h 1497"/>
                <a:gd name="T4" fmla="*/ 441 w 919"/>
                <a:gd name="T5" fmla="*/ 1497 h 1497"/>
                <a:gd name="T6" fmla="*/ 919 w 919"/>
                <a:gd name="T7" fmla="*/ 1425 h 1497"/>
                <a:gd name="T8" fmla="*/ 918 w 919"/>
                <a:gd name="T9" fmla="*/ 73 h 1497"/>
                <a:gd name="T10" fmla="*/ 414 w 919"/>
                <a:gd name="T11" fmla="*/ 0 h 1497"/>
                <a:gd name="T12" fmla="*/ 7 w 919"/>
                <a:gd name="T13" fmla="*/ 76 h 1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9" h="1497">
                  <a:moveTo>
                    <a:pt x="7" y="76"/>
                  </a:moveTo>
                  <a:cubicBezTo>
                    <a:pt x="7" y="76"/>
                    <a:pt x="7" y="752"/>
                    <a:pt x="7" y="1429"/>
                  </a:cubicBezTo>
                  <a:cubicBezTo>
                    <a:pt x="33" y="1477"/>
                    <a:pt x="289" y="1495"/>
                    <a:pt x="441" y="1497"/>
                  </a:cubicBezTo>
                  <a:cubicBezTo>
                    <a:pt x="593" y="1497"/>
                    <a:pt x="898" y="1486"/>
                    <a:pt x="919" y="1425"/>
                  </a:cubicBezTo>
                  <a:cubicBezTo>
                    <a:pt x="918" y="749"/>
                    <a:pt x="918" y="73"/>
                    <a:pt x="918" y="73"/>
                  </a:cubicBezTo>
                  <a:cubicBezTo>
                    <a:pt x="904" y="12"/>
                    <a:pt x="566" y="0"/>
                    <a:pt x="414" y="0"/>
                  </a:cubicBezTo>
                  <a:cubicBezTo>
                    <a:pt x="262" y="0"/>
                    <a:pt x="0" y="28"/>
                    <a:pt x="7" y="76"/>
                  </a:cubicBezTo>
                  <a:close/>
                </a:path>
              </a:pathLst>
            </a:custGeom>
            <a:solidFill>
              <a:srgbClr val="B2B2B2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293" name="Oval 5"/>
            <p:cNvSpPr>
              <a:spLocks noChangeArrowheads="1"/>
            </p:cNvSpPr>
            <p:nvPr/>
          </p:nvSpPr>
          <p:spPr bwMode="gray">
            <a:xfrm>
              <a:off x="1536" y="1872"/>
              <a:ext cx="912" cy="144"/>
            </a:xfrm>
            <a:prstGeom prst="ellipse">
              <a:avLst/>
            </a:prstGeom>
            <a:solidFill>
              <a:srgbClr val="B2B2B2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94" name="Oval 6"/>
            <p:cNvSpPr>
              <a:spLocks noChangeArrowheads="1"/>
            </p:cNvSpPr>
            <p:nvPr/>
          </p:nvSpPr>
          <p:spPr bwMode="gray">
            <a:xfrm>
              <a:off x="1536" y="3224"/>
              <a:ext cx="912" cy="144"/>
            </a:xfrm>
            <a:prstGeom prst="ellipse">
              <a:avLst/>
            </a:prstGeom>
            <a:solidFill>
              <a:srgbClr val="B2B2B2">
                <a:alpha val="10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2295" name="Group 7"/>
          <p:cNvGrpSpPr>
            <a:grpSpLocks/>
          </p:cNvGrpSpPr>
          <p:nvPr/>
        </p:nvGrpSpPr>
        <p:grpSpPr bwMode="auto">
          <a:xfrm>
            <a:off x="6105525" y="3529013"/>
            <a:ext cx="822325" cy="2517775"/>
            <a:chOff x="1529" y="1871"/>
            <a:chExt cx="919" cy="1497"/>
          </a:xfrm>
        </p:grpSpPr>
        <p:sp>
          <p:nvSpPr>
            <p:cNvPr id="12296" name="Freeform 8"/>
            <p:cNvSpPr>
              <a:spLocks/>
            </p:cNvSpPr>
            <p:nvPr/>
          </p:nvSpPr>
          <p:spPr bwMode="gray">
            <a:xfrm>
              <a:off x="1529" y="1871"/>
              <a:ext cx="919" cy="1497"/>
            </a:xfrm>
            <a:custGeom>
              <a:avLst/>
              <a:gdLst>
                <a:gd name="T0" fmla="*/ 7 w 919"/>
                <a:gd name="T1" fmla="*/ 76 h 1497"/>
                <a:gd name="T2" fmla="*/ 7 w 919"/>
                <a:gd name="T3" fmla="*/ 1429 h 1497"/>
                <a:gd name="T4" fmla="*/ 441 w 919"/>
                <a:gd name="T5" fmla="*/ 1497 h 1497"/>
                <a:gd name="T6" fmla="*/ 919 w 919"/>
                <a:gd name="T7" fmla="*/ 1425 h 1497"/>
                <a:gd name="T8" fmla="*/ 918 w 919"/>
                <a:gd name="T9" fmla="*/ 73 h 1497"/>
                <a:gd name="T10" fmla="*/ 414 w 919"/>
                <a:gd name="T11" fmla="*/ 0 h 1497"/>
                <a:gd name="T12" fmla="*/ 7 w 919"/>
                <a:gd name="T13" fmla="*/ 76 h 1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9" h="1497">
                  <a:moveTo>
                    <a:pt x="7" y="76"/>
                  </a:moveTo>
                  <a:cubicBezTo>
                    <a:pt x="7" y="76"/>
                    <a:pt x="7" y="752"/>
                    <a:pt x="7" y="1429"/>
                  </a:cubicBezTo>
                  <a:cubicBezTo>
                    <a:pt x="33" y="1477"/>
                    <a:pt x="289" y="1495"/>
                    <a:pt x="441" y="1497"/>
                  </a:cubicBezTo>
                  <a:cubicBezTo>
                    <a:pt x="593" y="1497"/>
                    <a:pt x="898" y="1486"/>
                    <a:pt x="919" y="1425"/>
                  </a:cubicBezTo>
                  <a:cubicBezTo>
                    <a:pt x="918" y="749"/>
                    <a:pt x="918" y="73"/>
                    <a:pt x="918" y="73"/>
                  </a:cubicBezTo>
                  <a:cubicBezTo>
                    <a:pt x="904" y="12"/>
                    <a:pt x="566" y="0"/>
                    <a:pt x="414" y="0"/>
                  </a:cubicBezTo>
                  <a:cubicBezTo>
                    <a:pt x="262" y="0"/>
                    <a:pt x="0" y="28"/>
                    <a:pt x="7" y="76"/>
                  </a:cubicBezTo>
                  <a:close/>
                </a:path>
              </a:pathLst>
            </a:custGeom>
            <a:solidFill>
              <a:srgbClr val="B2B2B2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297" name="Oval 9"/>
            <p:cNvSpPr>
              <a:spLocks noChangeArrowheads="1"/>
            </p:cNvSpPr>
            <p:nvPr/>
          </p:nvSpPr>
          <p:spPr bwMode="gray">
            <a:xfrm>
              <a:off x="1536" y="1872"/>
              <a:ext cx="912" cy="144"/>
            </a:xfrm>
            <a:prstGeom prst="ellipse">
              <a:avLst/>
            </a:prstGeom>
            <a:solidFill>
              <a:srgbClr val="B2B2B2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98" name="Oval 10"/>
            <p:cNvSpPr>
              <a:spLocks noChangeArrowheads="1"/>
            </p:cNvSpPr>
            <p:nvPr/>
          </p:nvSpPr>
          <p:spPr bwMode="gray">
            <a:xfrm>
              <a:off x="1536" y="3224"/>
              <a:ext cx="912" cy="144"/>
            </a:xfrm>
            <a:prstGeom prst="ellipse">
              <a:avLst/>
            </a:prstGeom>
            <a:solidFill>
              <a:srgbClr val="B2B2B2">
                <a:alpha val="10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2299" name="Group 11"/>
          <p:cNvGrpSpPr>
            <a:grpSpLocks/>
          </p:cNvGrpSpPr>
          <p:nvPr/>
        </p:nvGrpSpPr>
        <p:grpSpPr bwMode="auto">
          <a:xfrm>
            <a:off x="3878263" y="4159250"/>
            <a:ext cx="825500" cy="1284288"/>
            <a:chOff x="1529" y="1871"/>
            <a:chExt cx="919" cy="1497"/>
          </a:xfrm>
        </p:grpSpPr>
        <p:sp>
          <p:nvSpPr>
            <p:cNvPr id="12300" name="Freeform 12"/>
            <p:cNvSpPr>
              <a:spLocks/>
            </p:cNvSpPr>
            <p:nvPr/>
          </p:nvSpPr>
          <p:spPr bwMode="gray">
            <a:xfrm>
              <a:off x="1529" y="1871"/>
              <a:ext cx="919" cy="1497"/>
            </a:xfrm>
            <a:custGeom>
              <a:avLst/>
              <a:gdLst>
                <a:gd name="T0" fmla="*/ 7 w 919"/>
                <a:gd name="T1" fmla="*/ 76 h 1497"/>
                <a:gd name="T2" fmla="*/ 7 w 919"/>
                <a:gd name="T3" fmla="*/ 1429 h 1497"/>
                <a:gd name="T4" fmla="*/ 441 w 919"/>
                <a:gd name="T5" fmla="*/ 1497 h 1497"/>
                <a:gd name="T6" fmla="*/ 919 w 919"/>
                <a:gd name="T7" fmla="*/ 1425 h 1497"/>
                <a:gd name="T8" fmla="*/ 918 w 919"/>
                <a:gd name="T9" fmla="*/ 73 h 1497"/>
                <a:gd name="T10" fmla="*/ 414 w 919"/>
                <a:gd name="T11" fmla="*/ 0 h 1497"/>
                <a:gd name="T12" fmla="*/ 7 w 919"/>
                <a:gd name="T13" fmla="*/ 76 h 1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9" h="1497">
                  <a:moveTo>
                    <a:pt x="7" y="76"/>
                  </a:moveTo>
                  <a:cubicBezTo>
                    <a:pt x="7" y="76"/>
                    <a:pt x="7" y="752"/>
                    <a:pt x="7" y="1429"/>
                  </a:cubicBezTo>
                  <a:cubicBezTo>
                    <a:pt x="33" y="1477"/>
                    <a:pt x="289" y="1495"/>
                    <a:pt x="441" y="1497"/>
                  </a:cubicBezTo>
                  <a:cubicBezTo>
                    <a:pt x="593" y="1497"/>
                    <a:pt x="898" y="1486"/>
                    <a:pt x="919" y="1425"/>
                  </a:cubicBezTo>
                  <a:cubicBezTo>
                    <a:pt x="918" y="749"/>
                    <a:pt x="918" y="73"/>
                    <a:pt x="918" y="73"/>
                  </a:cubicBezTo>
                  <a:cubicBezTo>
                    <a:pt x="904" y="12"/>
                    <a:pt x="566" y="0"/>
                    <a:pt x="414" y="0"/>
                  </a:cubicBezTo>
                  <a:cubicBezTo>
                    <a:pt x="262" y="0"/>
                    <a:pt x="0" y="28"/>
                    <a:pt x="7" y="76"/>
                  </a:cubicBezTo>
                  <a:close/>
                </a:path>
              </a:pathLst>
            </a:custGeom>
            <a:solidFill>
              <a:srgbClr val="B2B2B2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01" name="Oval 13"/>
            <p:cNvSpPr>
              <a:spLocks noChangeArrowheads="1"/>
            </p:cNvSpPr>
            <p:nvPr/>
          </p:nvSpPr>
          <p:spPr bwMode="gray">
            <a:xfrm>
              <a:off x="1536" y="1872"/>
              <a:ext cx="912" cy="144"/>
            </a:xfrm>
            <a:prstGeom prst="ellipse">
              <a:avLst/>
            </a:prstGeom>
            <a:solidFill>
              <a:srgbClr val="B2B2B2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02" name="Oval 14"/>
            <p:cNvSpPr>
              <a:spLocks noChangeArrowheads="1"/>
            </p:cNvSpPr>
            <p:nvPr/>
          </p:nvSpPr>
          <p:spPr bwMode="gray">
            <a:xfrm>
              <a:off x="1536" y="3224"/>
              <a:ext cx="912" cy="144"/>
            </a:xfrm>
            <a:prstGeom prst="ellipse">
              <a:avLst/>
            </a:prstGeom>
            <a:solidFill>
              <a:srgbClr val="B2B2B2">
                <a:alpha val="10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2303" name="Group 15"/>
          <p:cNvGrpSpPr>
            <a:grpSpLocks/>
          </p:cNvGrpSpPr>
          <p:nvPr/>
        </p:nvGrpSpPr>
        <p:grpSpPr bwMode="auto">
          <a:xfrm>
            <a:off x="8165355" y="3323431"/>
            <a:ext cx="823913" cy="3116263"/>
            <a:chOff x="1529" y="1871"/>
            <a:chExt cx="919" cy="1497"/>
          </a:xfrm>
        </p:grpSpPr>
        <p:sp>
          <p:nvSpPr>
            <p:cNvPr id="12304" name="Freeform 16"/>
            <p:cNvSpPr>
              <a:spLocks/>
            </p:cNvSpPr>
            <p:nvPr/>
          </p:nvSpPr>
          <p:spPr bwMode="gray">
            <a:xfrm>
              <a:off x="1529" y="1871"/>
              <a:ext cx="919" cy="1497"/>
            </a:xfrm>
            <a:custGeom>
              <a:avLst/>
              <a:gdLst>
                <a:gd name="T0" fmla="*/ 7 w 919"/>
                <a:gd name="T1" fmla="*/ 76 h 1497"/>
                <a:gd name="T2" fmla="*/ 7 w 919"/>
                <a:gd name="T3" fmla="*/ 1429 h 1497"/>
                <a:gd name="T4" fmla="*/ 441 w 919"/>
                <a:gd name="T5" fmla="*/ 1497 h 1497"/>
                <a:gd name="T6" fmla="*/ 919 w 919"/>
                <a:gd name="T7" fmla="*/ 1425 h 1497"/>
                <a:gd name="T8" fmla="*/ 918 w 919"/>
                <a:gd name="T9" fmla="*/ 73 h 1497"/>
                <a:gd name="T10" fmla="*/ 414 w 919"/>
                <a:gd name="T11" fmla="*/ 0 h 1497"/>
                <a:gd name="T12" fmla="*/ 7 w 919"/>
                <a:gd name="T13" fmla="*/ 76 h 1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9" h="1497">
                  <a:moveTo>
                    <a:pt x="7" y="76"/>
                  </a:moveTo>
                  <a:cubicBezTo>
                    <a:pt x="7" y="76"/>
                    <a:pt x="7" y="752"/>
                    <a:pt x="7" y="1429"/>
                  </a:cubicBezTo>
                  <a:cubicBezTo>
                    <a:pt x="33" y="1477"/>
                    <a:pt x="289" y="1495"/>
                    <a:pt x="441" y="1497"/>
                  </a:cubicBezTo>
                  <a:cubicBezTo>
                    <a:pt x="593" y="1497"/>
                    <a:pt x="898" y="1486"/>
                    <a:pt x="919" y="1425"/>
                  </a:cubicBezTo>
                  <a:cubicBezTo>
                    <a:pt x="918" y="749"/>
                    <a:pt x="918" y="73"/>
                    <a:pt x="918" y="73"/>
                  </a:cubicBezTo>
                  <a:cubicBezTo>
                    <a:pt x="904" y="12"/>
                    <a:pt x="566" y="0"/>
                    <a:pt x="414" y="0"/>
                  </a:cubicBezTo>
                  <a:cubicBezTo>
                    <a:pt x="262" y="0"/>
                    <a:pt x="0" y="28"/>
                    <a:pt x="7" y="76"/>
                  </a:cubicBezTo>
                  <a:close/>
                </a:path>
              </a:pathLst>
            </a:custGeom>
            <a:solidFill>
              <a:srgbClr val="B2B2B2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05" name="Oval 17"/>
            <p:cNvSpPr>
              <a:spLocks noChangeArrowheads="1"/>
            </p:cNvSpPr>
            <p:nvPr/>
          </p:nvSpPr>
          <p:spPr bwMode="gray">
            <a:xfrm>
              <a:off x="1536" y="1872"/>
              <a:ext cx="912" cy="144"/>
            </a:xfrm>
            <a:prstGeom prst="ellipse">
              <a:avLst/>
            </a:prstGeom>
            <a:solidFill>
              <a:srgbClr val="B2B2B2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06" name="Oval 18"/>
            <p:cNvSpPr>
              <a:spLocks noChangeArrowheads="1"/>
            </p:cNvSpPr>
            <p:nvPr/>
          </p:nvSpPr>
          <p:spPr bwMode="gray">
            <a:xfrm>
              <a:off x="1536" y="3224"/>
              <a:ext cx="912" cy="144"/>
            </a:xfrm>
            <a:prstGeom prst="ellipse">
              <a:avLst/>
            </a:prstGeom>
            <a:solidFill>
              <a:srgbClr val="B2B2B2">
                <a:alpha val="10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2307" name="AutoShape 19"/>
          <p:cNvSpPr>
            <a:spLocks noChangeArrowheads="1"/>
          </p:cNvSpPr>
          <p:nvPr/>
        </p:nvSpPr>
        <p:spPr bwMode="gray">
          <a:xfrm>
            <a:off x="8247831" y="6217582"/>
            <a:ext cx="746125" cy="72231"/>
          </a:xfrm>
          <a:prstGeom prst="can">
            <a:avLst>
              <a:gd name="adj" fmla="val 28560"/>
            </a:avLst>
          </a:prstGeom>
          <a:solidFill>
            <a:schemeClr val="folHlink"/>
          </a:solidFill>
          <a:ln w="9525">
            <a:solidFill>
              <a:srgbClr val="F8F8F8">
                <a:alpha val="14999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2308" name="AutoShape 20"/>
          <p:cNvSpPr>
            <a:spLocks noChangeArrowheads="1"/>
          </p:cNvSpPr>
          <p:nvPr/>
        </p:nvSpPr>
        <p:spPr bwMode="gray">
          <a:xfrm>
            <a:off x="3886200" y="4792663"/>
            <a:ext cx="817563" cy="669925"/>
          </a:xfrm>
          <a:prstGeom prst="can">
            <a:avLst>
              <a:gd name="adj" fmla="val 38153"/>
            </a:avLst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2309" name="AutoShape 21"/>
          <p:cNvSpPr>
            <a:spLocks noChangeArrowheads="1"/>
          </p:cNvSpPr>
          <p:nvPr/>
        </p:nvSpPr>
        <p:spPr bwMode="gray">
          <a:xfrm>
            <a:off x="4981575" y="4437063"/>
            <a:ext cx="817563" cy="1381125"/>
          </a:xfrm>
          <a:prstGeom prst="can">
            <a:avLst>
              <a:gd name="adj" fmla="val 32934"/>
            </a:avLst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2310" name="AutoShape 22"/>
          <p:cNvSpPr>
            <a:spLocks noChangeArrowheads="1"/>
          </p:cNvSpPr>
          <p:nvPr/>
        </p:nvSpPr>
        <p:spPr bwMode="gray">
          <a:xfrm>
            <a:off x="6105525" y="4138613"/>
            <a:ext cx="819150" cy="1946275"/>
          </a:xfrm>
          <a:prstGeom prst="can">
            <a:avLst>
              <a:gd name="adj" fmla="val 34518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2311" name="Text Box 4"/>
          <p:cNvSpPr txBox="1">
            <a:spLocks noChangeArrowheads="1"/>
          </p:cNvSpPr>
          <p:nvPr/>
        </p:nvSpPr>
        <p:spPr bwMode="black">
          <a:xfrm>
            <a:off x="381000" y="1600200"/>
            <a:ext cx="40386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ru-RU" sz="2800" b="1" dirty="0" smtClean="0">
                <a:cs typeface="Arial" charset="0"/>
              </a:rPr>
              <a:t>Выбор одноклассников</a:t>
            </a:r>
            <a:endParaRPr lang="en-US" sz="2800" b="1" dirty="0">
              <a:cs typeface="Arial" charset="0"/>
            </a:endParaRPr>
          </a:p>
        </p:txBody>
      </p:sp>
      <p:sp>
        <p:nvSpPr>
          <p:cNvPr id="12312" name="Rectangle 24"/>
          <p:cNvSpPr>
            <a:spLocks noChangeArrowheads="1"/>
          </p:cNvSpPr>
          <p:nvPr/>
        </p:nvSpPr>
        <p:spPr bwMode="auto">
          <a:xfrm>
            <a:off x="5105400" y="6096000"/>
            <a:ext cx="1476375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600" b="1" dirty="0" smtClean="0">
                <a:cs typeface="Arial" charset="0"/>
              </a:rPr>
              <a:t>Хорошо, комфортно</a:t>
            </a:r>
            <a:endParaRPr lang="en-US" sz="1600" b="1" dirty="0">
              <a:cs typeface="Arial" charset="0"/>
            </a:endParaRPr>
          </a:p>
        </p:txBody>
      </p:sp>
      <p:sp>
        <p:nvSpPr>
          <p:cNvPr id="12314" name="AutoShape 26"/>
          <p:cNvSpPr>
            <a:spLocks/>
          </p:cNvSpPr>
          <p:nvPr/>
        </p:nvSpPr>
        <p:spPr bwMode="auto">
          <a:xfrm>
            <a:off x="1735137" y="3836258"/>
            <a:ext cx="2098675" cy="323850"/>
          </a:xfrm>
          <a:prstGeom prst="accentCallout2">
            <a:avLst>
              <a:gd name="adj1" fmla="val 35296"/>
              <a:gd name="adj2" fmla="val 103630"/>
              <a:gd name="adj3" fmla="val 35296"/>
              <a:gd name="adj4" fmla="val 119139"/>
              <a:gd name="adj5" fmla="val 90685"/>
              <a:gd name="adj6" fmla="val 121255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r">
              <a:lnSpc>
                <a:spcPct val="90000"/>
              </a:lnSpc>
            </a:pPr>
            <a:r>
              <a:rPr lang="ru-RU" sz="1600" dirty="0" smtClean="0">
                <a:solidFill>
                  <a:schemeClr val="tx2"/>
                </a:solidFill>
                <a:cs typeface="Arial" charset="0"/>
              </a:rPr>
              <a:t>Количество человек  </a:t>
            </a:r>
            <a:endParaRPr lang="en-US" sz="1600" dirty="0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12315" name="AutoShape 27"/>
          <p:cNvSpPr>
            <a:spLocks/>
          </p:cNvSpPr>
          <p:nvPr/>
        </p:nvSpPr>
        <p:spPr bwMode="auto">
          <a:xfrm>
            <a:off x="2794793" y="3352800"/>
            <a:ext cx="2028825" cy="323850"/>
          </a:xfrm>
          <a:prstGeom prst="accentCallout2">
            <a:avLst>
              <a:gd name="adj1" fmla="val 35296"/>
              <a:gd name="adj2" fmla="val 103755"/>
              <a:gd name="adj3" fmla="val 35296"/>
              <a:gd name="adj4" fmla="val 120264"/>
              <a:gd name="adj5" fmla="val 180884"/>
              <a:gd name="adj6" fmla="val 125194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r">
              <a:lnSpc>
                <a:spcPct val="90000"/>
              </a:lnSpc>
            </a:pPr>
            <a:r>
              <a:rPr lang="ru-RU" sz="1600" dirty="0">
                <a:solidFill>
                  <a:schemeClr val="tx2"/>
                </a:solidFill>
                <a:cs typeface="Arial" charset="0"/>
              </a:rPr>
              <a:t>Количество человек  </a:t>
            </a:r>
            <a:endParaRPr lang="en-US" sz="1600" dirty="0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12316" name="AutoShape 28"/>
          <p:cNvSpPr>
            <a:spLocks/>
          </p:cNvSpPr>
          <p:nvPr/>
        </p:nvSpPr>
        <p:spPr bwMode="auto">
          <a:xfrm>
            <a:off x="5105400" y="2286000"/>
            <a:ext cx="2032000" cy="334963"/>
          </a:xfrm>
          <a:prstGeom prst="accentCallout2">
            <a:avLst>
              <a:gd name="adj1" fmla="val 34125"/>
              <a:gd name="adj2" fmla="val 103750"/>
              <a:gd name="adj3" fmla="val 34125"/>
              <a:gd name="adj4" fmla="val 113204"/>
              <a:gd name="adj5" fmla="val 313271"/>
              <a:gd name="adj6" fmla="val 13999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r">
              <a:lnSpc>
                <a:spcPct val="90000"/>
              </a:lnSpc>
            </a:pPr>
            <a:r>
              <a:rPr lang="ru-RU" sz="1600" dirty="0">
                <a:solidFill>
                  <a:schemeClr val="tx2"/>
                </a:solidFill>
                <a:cs typeface="Arial" charset="0"/>
              </a:rPr>
              <a:t>Количество человек  </a:t>
            </a:r>
            <a:endParaRPr lang="en-US" sz="1600" dirty="0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12317" name="Rectangle 29"/>
          <p:cNvSpPr>
            <a:spLocks noChangeArrowheads="1"/>
          </p:cNvSpPr>
          <p:nvPr/>
        </p:nvSpPr>
        <p:spPr bwMode="auto">
          <a:xfrm>
            <a:off x="3886200" y="5602062"/>
            <a:ext cx="2057400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600" b="1" dirty="0" smtClean="0">
                <a:cs typeface="Arial" charset="0"/>
              </a:rPr>
              <a:t>Тепло, близко к комфорту</a:t>
            </a:r>
            <a:endParaRPr lang="en-US" sz="1600" b="1" dirty="0">
              <a:cs typeface="Arial" charset="0"/>
            </a:endParaRPr>
          </a:p>
        </p:txBody>
      </p:sp>
      <p:sp>
        <p:nvSpPr>
          <p:cNvPr id="12318" name="Rectangle 30"/>
          <p:cNvSpPr>
            <a:spLocks noChangeArrowheads="1"/>
          </p:cNvSpPr>
          <p:nvPr/>
        </p:nvSpPr>
        <p:spPr bwMode="auto">
          <a:xfrm>
            <a:off x="2130425" y="5257800"/>
            <a:ext cx="2160588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600" b="1" dirty="0" smtClean="0">
                <a:cs typeface="Arial" charset="0"/>
              </a:rPr>
              <a:t>Жарко,</a:t>
            </a:r>
          </a:p>
          <a:p>
            <a:pPr algn="ctr">
              <a:lnSpc>
                <a:spcPct val="90000"/>
              </a:lnSpc>
            </a:pPr>
            <a:r>
              <a:rPr lang="ru-RU" sz="1600" b="1" dirty="0" smtClean="0">
                <a:cs typeface="Arial" charset="0"/>
              </a:rPr>
              <a:t>дискомфортно</a:t>
            </a:r>
            <a:endParaRPr lang="en-US" sz="1600" b="1" dirty="0">
              <a:cs typeface="Arial" charset="0"/>
            </a:endParaRPr>
          </a:p>
        </p:txBody>
      </p:sp>
      <p:sp>
        <p:nvSpPr>
          <p:cNvPr id="12319" name="AutoShape 31"/>
          <p:cNvSpPr>
            <a:spLocks/>
          </p:cNvSpPr>
          <p:nvPr/>
        </p:nvSpPr>
        <p:spPr bwMode="auto">
          <a:xfrm>
            <a:off x="3625850" y="2844800"/>
            <a:ext cx="1978025" cy="334963"/>
          </a:xfrm>
          <a:prstGeom prst="accentCallout2">
            <a:avLst>
              <a:gd name="adj1" fmla="val 34125"/>
              <a:gd name="adj2" fmla="val 103852"/>
              <a:gd name="adj3" fmla="val 34125"/>
              <a:gd name="adj4" fmla="val 134833"/>
              <a:gd name="adj5" fmla="val 233648"/>
              <a:gd name="adj6" fmla="val 145829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r">
              <a:lnSpc>
                <a:spcPct val="90000"/>
              </a:lnSpc>
            </a:pPr>
            <a:r>
              <a:rPr lang="ru-RU" sz="1600" dirty="0">
                <a:solidFill>
                  <a:schemeClr val="tx2"/>
                </a:solidFill>
                <a:cs typeface="Arial" charset="0"/>
              </a:rPr>
              <a:t>Количество человек  </a:t>
            </a:r>
            <a:endParaRPr lang="en-US" sz="1600" dirty="0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12320" name="Text Box 32"/>
          <p:cNvSpPr txBox="1">
            <a:spLocks noChangeArrowheads="1"/>
          </p:cNvSpPr>
          <p:nvPr/>
        </p:nvSpPr>
        <p:spPr bwMode="white">
          <a:xfrm>
            <a:off x="3963988" y="4730750"/>
            <a:ext cx="6699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cs typeface="Arial" charset="0"/>
              </a:rPr>
              <a:t>3</a:t>
            </a:r>
            <a:endParaRPr lang="en-US" b="1" dirty="0">
              <a:cs typeface="Arial" charset="0"/>
            </a:endParaRPr>
          </a:p>
        </p:txBody>
      </p:sp>
      <p:sp>
        <p:nvSpPr>
          <p:cNvPr id="12321" name="Text Box 33"/>
          <p:cNvSpPr txBox="1">
            <a:spLocks noChangeArrowheads="1"/>
          </p:cNvSpPr>
          <p:nvPr/>
        </p:nvSpPr>
        <p:spPr bwMode="white">
          <a:xfrm>
            <a:off x="5065713" y="4391025"/>
            <a:ext cx="6715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cs typeface="Arial" charset="0"/>
              </a:rPr>
              <a:t>8</a:t>
            </a:r>
            <a:endParaRPr lang="en-US" b="1" dirty="0">
              <a:cs typeface="Arial" charset="0"/>
            </a:endParaRPr>
          </a:p>
        </p:txBody>
      </p:sp>
      <p:sp>
        <p:nvSpPr>
          <p:cNvPr id="12322" name="Text Box 34"/>
          <p:cNvSpPr txBox="1">
            <a:spLocks noChangeArrowheads="1"/>
          </p:cNvSpPr>
          <p:nvPr/>
        </p:nvSpPr>
        <p:spPr bwMode="white">
          <a:xfrm>
            <a:off x="6184856" y="3860532"/>
            <a:ext cx="6699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cs typeface="Arial" charset="0"/>
              </a:rPr>
              <a:t>11</a:t>
            </a:r>
            <a:endParaRPr lang="en-US" b="1" dirty="0">
              <a:cs typeface="Arial" charset="0"/>
            </a:endParaRPr>
          </a:p>
        </p:txBody>
      </p:sp>
      <p:sp>
        <p:nvSpPr>
          <p:cNvPr id="12323" name="Text Box 35"/>
          <p:cNvSpPr txBox="1">
            <a:spLocks noChangeArrowheads="1"/>
          </p:cNvSpPr>
          <p:nvPr/>
        </p:nvSpPr>
        <p:spPr bwMode="white">
          <a:xfrm>
            <a:off x="8319343" y="5015056"/>
            <a:ext cx="6699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cs typeface="Arial" charset="0"/>
              </a:rPr>
              <a:t>0</a:t>
            </a:r>
            <a:endParaRPr lang="en-US" b="1" dirty="0">
              <a:cs typeface="Arial" charset="0"/>
            </a:endParaRPr>
          </a:p>
        </p:txBody>
      </p:sp>
      <p:sp>
        <p:nvSpPr>
          <p:cNvPr id="39" name="Дата 3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AAB3B-524E-49F2-84B2-171AB53EBE77}" type="datetime1">
              <a:rPr lang="ru-RU" smtClean="0"/>
              <a:pPr/>
              <a:t>31.01.2015</a:t>
            </a:fld>
            <a:endParaRPr lang="en-US"/>
          </a:p>
        </p:txBody>
      </p:sp>
      <p:sp>
        <p:nvSpPr>
          <p:cNvPr id="40" name="Номер слайда 3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14B80B-B3F3-4615-9F0E-ACB4FA7ED20D}" type="slidenum">
              <a:rPr lang="en-US" smtClean="0"/>
              <a:pPr/>
              <a:t>8</a:t>
            </a:fld>
            <a:endParaRPr lang="en-US"/>
          </a:p>
        </p:txBody>
      </p:sp>
      <p:grpSp>
        <p:nvGrpSpPr>
          <p:cNvPr id="41" name="Group 7"/>
          <p:cNvGrpSpPr>
            <a:grpSpLocks/>
          </p:cNvGrpSpPr>
          <p:nvPr/>
        </p:nvGrpSpPr>
        <p:grpSpPr bwMode="auto">
          <a:xfrm>
            <a:off x="7143664" y="3578225"/>
            <a:ext cx="822325" cy="2639357"/>
            <a:chOff x="1529" y="1871"/>
            <a:chExt cx="919" cy="1497"/>
          </a:xfrm>
        </p:grpSpPr>
        <p:sp>
          <p:nvSpPr>
            <p:cNvPr id="42" name="Freeform 8"/>
            <p:cNvSpPr>
              <a:spLocks/>
            </p:cNvSpPr>
            <p:nvPr/>
          </p:nvSpPr>
          <p:spPr bwMode="gray">
            <a:xfrm>
              <a:off x="1529" y="1871"/>
              <a:ext cx="919" cy="1497"/>
            </a:xfrm>
            <a:custGeom>
              <a:avLst/>
              <a:gdLst>
                <a:gd name="T0" fmla="*/ 7 w 919"/>
                <a:gd name="T1" fmla="*/ 76 h 1497"/>
                <a:gd name="T2" fmla="*/ 7 w 919"/>
                <a:gd name="T3" fmla="*/ 1429 h 1497"/>
                <a:gd name="T4" fmla="*/ 441 w 919"/>
                <a:gd name="T5" fmla="*/ 1497 h 1497"/>
                <a:gd name="T6" fmla="*/ 919 w 919"/>
                <a:gd name="T7" fmla="*/ 1425 h 1497"/>
                <a:gd name="T8" fmla="*/ 918 w 919"/>
                <a:gd name="T9" fmla="*/ 73 h 1497"/>
                <a:gd name="T10" fmla="*/ 414 w 919"/>
                <a:gd name="T11" fmla="*/ 0 h 1497"/>
                <a:gd name="T12" fmla="*/ 7 w 919"/>
                <a:gd name="T13" fmla="*/ 76 h 1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9" h="1497">
                  <a:moveTo>
                    <a:pt x="7" y="76"/>
                  </a:moveTo>
                  <a:cubicBezTo>
                    <a:pt x="7" y="76"/>
                    <a:pt x="7" y="752"/>
                    <a:pt x="7" y="1429"/>
                  </a:cubicBezTo>
                  <a:cubicBezTo>
                    <a:pt x="33" y="1477"/>
                    <a:pt x="289" y="1495"/>
                    <a:pt x="441" y="1497"/>
                  </a:cubicBezTo>
                  <a:cubicBezTo>
                    <a:pt x="593" y="1497"/>
                    <a:pt x="898" y="1486"/>
                    <a:pt x="919" y="1425"/>
                  </a:cubicBezTo>
                  <a:cubicBezTo>
                    <a:pt x="918" y="749"/>
                    <a:pt x="918" y="73"/>
                    <a:pt x="918" y="73"/>
                  </a:cubicBezTo>
                  <a:cubicBezTo>
                    <a:pt x="904" y="12"/>
                    <a:pt x="566" y="0"/>
                    <a:pt x="414" y="0"/>
                  </a:cubicBezTo>
                  <a:cubicBezTo>
                    <a:pt x="262" y="0"/>
                    <a:pt x="0" y="28"/>
                    <a:pt x="7" y="76"/>
                  </a:cubicBezTo>
                  <a:close/>
                </a:path>
              </a:pathLst>
            </a:custGeom>
            <a:solidFill>
              <a:srgbClr val="B2B2B2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3" name="Oval 9"/>
            <p:cNvSpPr>
              <a:spLocks noChangeArrowheads="1"/>
            </p:cNvSpPr>
            <p:nvPr/>
          </p:nvSpPr>
          <p:spPr bwMode="gray">
            <a:xfrm>
              <a:off x="1536" y="1872"/>
              <a:ext cx="912" cy="144"/>
            </a:xfrm>
            <a:prstGeom prst="ellipse">
              <a:avLst/>
            </a:prstGeom>
            <a:solidFill>
              <a:srgbClr val="B2B2B2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4" name="Oval 10"/>
            <p:cNvSpPr>
              <a:spLocks noChangeArrowheads="1"/>
            </p:cNvSpPr>
            <p:nvPr/>
          </p:nvSpPr>
          <p:spPr bwMode="gray">
            <a:xfrm>
              <a:off x="1536" y="3224"/>
              <a:ext cx="912" cy="144"/>
            </a:xfrm>
            <a:prstGeom prst="ellipse">
              <a:avLst/>
            </a:prstGeom>
            <a:solidFill>
              <a:srgbClr val="B2B2B2">
                <a:alpha val="10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5" name="AutoShape 22"/>
          <p:cNvSpPr>
            <a:spLocks noChangeArrowheads="1"/>
          </p:cNvSpPr>
          <p:nvPr/>
        </p:nvSpPr>
        <p:spPr bwMode="gray">
          <a:xfrm>
            <a:off x="7149928" y="5149373"/>
            <a:ext cx="819150" cy="973138"/>
          </a:xfrm>
          <a:prstGeom prst="can">
            <a:avLst>
              <a:gd name="adj" fmla="val 34518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ru-RU"/>
          </a:p>
        </p:txBody>
      </p:sp>
      <p:sp>
        <p:nvSpPr>
          <p:cNvPr id="46" name="Text Box 34"/>
          <p:cNvSpPr txBox="1">
            <a:spLocks noChangeArrowheads="1"/>
          </p:cNvSpPr>
          <p:nvPr/>
        </p:nvSpPr>
        <p:spPr bwMode="white">
          <a:xfrm>
            <a:off x="7183307" y="4505914"/>
            <a:ext cx="6699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cs typeface="Arial" charset="0"/>
              </a:rPr>
              <a:t>2</a:t>
            </a:r>
            <a:endParaRPr lang="en-US" b="1" dirty="0">
              <a:cs typeface="Arial" charset="0"/>
            </a:endParaRPr>
          </a:p>
        </p:txBody>
      </p:sp>
      <p:sp>
        <p:nvSpPr>
          <p:cNvPr id="47" name="Rectangle 25"/>
          <p:cNvSpPr>
            <a:spLocks noChangeArrowheads="1"/>
          </p:cNvSpPr>
          <p:nvPr/>
        </p:nvSpPr>
        <p:spPr bwMode="auto">
          <a:xfrm>
            <a:off x="7611317" y="6363765"/>
            <a:ext cx="1600200" cy="313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600" b="1" dirty="0">
                <a:cs typeface="Arial" charset="0"/>
              </a:rPr>
              <a:t>Х</a:t>
            </a:r>
            <a:r>
              <a:rPr lang="ru-RU" sz="1600" b="1" dirty="0" smtClean="0">
                <a:cs typeface="Arial" charset="0"/>
              </a:rPr>
              <a:t>олодно</a:t>
            </a:r>
            <a:endParaRPr lang="en-US" sz="1600" b="1" dirty="0">
              <a:cs typeface="Arial" charset="0"/>
            </a:endParaRPr>
          </a:p>
        </p:txBody>
      </p:sp>
      <p:sp>
        <p:nvSpPr>
          <p:cNvPr id="12313" name="Rectangle 25"/>
          <p:cNvSpPr>
            <a:spLocks noChangeArrowheads="1"/>
          </p:cNvSpPr>
          <p:nvPr/>
        </p:nvSpPr>
        <p:spPr bwMode="auto">
          <a:xfrm>
            <a:off x="6516687" y="5845620"/>
            <a:ext cx="1600200" cy="757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600" b="1" dirty="0" smtClean="0">
                <a:cs typeface="Arial" charset="0"/>
              </a:rPr>
              <a:t>Прохладно, близко к комфорту</a:t>
            </a:r>
            <a:endParaRPr lang="en-US" sz="1600" b="1" dirty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Оценка теплового режима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2132" y="4143380"/>
            <a:ext cx="3384376" cy="2538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ED8E1-9B17-4330-B942-1D8060D1EA89}" type="datetime1">
              <a:rPr lang="ru-RU" smtClean="0"/>
              <a:pPr/>
              <a:t>31.01.2015</a:t>
            </a:fld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14B80B-B3F3-4615-9F0E-ACB4FA7ED20D}" type="slidenum">
              <a:rPr lang="en-US" smtClean="0"/>
              <a:pPr/>
              <a:t>9</a:t>
            </a:fld>
            <a:endParaRPr lang="en-US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9534364"/>
              </p:ext>
            </p:extLst>
          </p:nvPr>
        </p:nvGraphicFramePr>
        <p:xfrm>
          <a:off x="611560" y="1412776"/>
          <a:ext cx="7890074" cy="2664296"/>
        </p:xfrm>
        <a:graphic>
          <a:graphicData uri="http://schemas.openxmlformats.org/drawingml/2006/table">
            <a:tbl>
              <a:tblPr/>
              <a:tblGrid>
                <a:gridCol w="2630025"/>
                <a:gridCol w="2630024"/>
                <a:gridCol w="2630025"/>
              </a:tblGrid>
              <a:tr h="666074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Место замера температуры.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321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Непосредственно у окна.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Первый ряд от окна.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Третий ряд от окна.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607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18ºС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19,5ºС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20ºС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11560" y="4653135"/>
            <a:ext cx="478207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Вывод: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температура в классе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соответствует норме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5735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97TGp_Child_light_ani">
  <a:themeElements>
    <a:clrScheme name="Default Design 1">
      <a:dk1>
        <a:srgbClr val="000000"/>
      </a:dk1>
      <a:lt1>
        <a:srgbClr val="BBEAA8"/>
      </a:lt1>
      <a:dk2>
        <a:srgbClr val="063C60"/>
      </a:dk2>
      <a:lt2>
        <a:srgbClr val="FFFFFF"/>
      </a:lt2>
      <a:accent1>
        <a:srgbClr val="5598CF"/>
      </a:accent1>
      <a:accent2>
        <a:srgbClr val="AAD955"/>
      </a:accent2>
      <a:accent3>
        <a:srgbClr val="DAF3D1"/>
      </a:accent3>
      <a:accent4>
        <a:srgbClr val="000000"/>
      </a:accent4>
      <a:accent5>
        <a:srgbClr val="B4CAE4"/>
      </a:accent5>
      <a:accent6>
        <a:srgbClr val="9AC44C"/>
      </a:accent6>
      <a:hlink>
        <a:srgbClr val="C7AA6F"/>
      </a:hlink>
      <a:folHlink>
        <a:srgbClr val="9E65B7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BBEAA8"/>
        </a:lt1>
        <a:dk2>
          <a:srgbClr val="063C60"/>
        </a:dk2>
        <a:lt2>
          <a:srgbClr val="FFFFFF"/>
        </a:lt2>
        <a:accent1>
          <a:srgbClr val="5598CF"/>
        </a:accent1>
        <a:accent2>
          <a:srgbClr val="AAD955"/>
        </a:accent2>
        <a:accent3>
          <a:srgbClr val="DAF3D1"/>
        </a:accent3>
        <a:accent4>
          <a:srgbClr val="000000"/>
        </a:accent4>
        <a:accent5>
          <a:srgbClr val="B4CAE4"/>
        </a:accent5>
        <a:accent6>
          <a:srgbClr val="9AC44C"/>
        </a:accent6>
        <a:hlink>
          <a:srgbClr val="C7AA6F"/>
        </a:hlink>
        <a:folHlink>
          <a:srgbClr val="9E65B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6EDA8"/>
        </a:lt1>
        <a:dk2>
          <a:srgbClr val="006600"/>
        </a:dk2>
        <a:lt2>
          <a:srgbClr val="FFFFFF"/>
        </a:lt2>
        <a:accent1>
          <a:srgbClr val="73C95B"/>
        </a:accent1>
        <a:accent2>
          <a:srgbClr val="F7C037"/>
        </a:accent2>
        <a:accent3>
          <a:srgbClr val="FAF4D1"/>
        </a:accent3>
        <a:accent4>
          <a:srgbClr val="000000"/>
        </a:accent4>
        <a:accent5>
          <a:srgbClr val="BCE1B5"/>
        </a:accent5>
        <a:accent6>
          <a:srgbClr val="E0AE31"/>
        </a:accent6>
        <a:hlink>
          <a:srgbClr val="2393CB"/>
        </a:hlink>
        <a:folHlink>
          <a:srgbClr val="CB057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CE6AE"/>
        </a:lt1>
        <a:dk2>
          <a:srgbClr val="800000"/>
        </a:dk2>
        <a:lt2>
          <a:srgbClr val="FFFFFF"/>
        </a:lt2>
        <a:accent1>
          <a:srgbClr val="F66C2E"/>
        </a:accent1>
        <a:accent2>
          <a:srgbClr val="F9DE3D"/>
        </a:accent2>
        <a:accent3>
          <a:srgbClr val="FDF0D3"/>
        </a:accent3>
        <a:accent4>
          <a:srgbClr val="000000"/>
        </a:accent4>
        <a:accent5>
          <a:srgbClr val="FABAAD"/>
        </a:accent5>
        <a:accent6>
          <a:srgbClr val="E2C936"/>
        </a:accent6>
        <a:hlink>
          <a:srgbClr val="6CCA85"/>
        </a:hlink>
        <a:folHlink>
          <a:srgbClr val="DCA44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597TGp_Child_light_ani</Template>
  <TotalTime>188</TotalTime>
  <Words>438</Words>
  <Application>Microsoft Office PowerPoint</Application>
  <PresentationFormat>Экран (4:3)</PresentationFormat>
  <Paragraphs>146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2" baseType="lpstr">
      <vt:lpstr>Arial</vt:lpstr>
      <vt:lpstr>Times New Roman</vt:lpstr>
      <vt:lpstr>597TGp_Child_light_ani</vt:lpstr>
      <vt:lpstr> «Соответствие параметров среды классной комнаты гигиеническим требованиям и нормам»</vt:lpstr>
      <vt:lpstr>Презентация PowerPoint</vt:lpstr>
      <vt:lpstr>Задачи</vt:lpstr>
      <vt:lpstr>Гипотеза</vt:lpstr>
      <vt:lpstr>Методы исследования</vt:lpstr>
      <vt:lpstr>Презентация PowerPoint</vt:lpstr>
      <vt:lpstr>Презентация PowerPoint</vt:lpstr>
      <vt:lpstr>Оценка теплового режима</vt:lpstr>
      <vt:lpstr>Оценка теплового режима</vt:lpstr>
      <vt:lpstr>Оценка воздушного режима</vt:lpstr>
      <vt:lpstr>Оценка воздушного режима</vt:lpstr>
      <vt:lpstr>На одного ученика</vt:lpstr>
      <vt:lpstr>Рекомендации</vt:lpstr>
      <vt:lpstr>Изучение соответствия параметров рабочего стола и стула  росту учеников класса.</vt:lpstr>
      <vt:lpstr>Изучение соответствия параметров рабочего стола и стула  росту учеников класса.</vt:lpstr>
      <vt:lpstr>Изучение соответствия параметров рабочего стола и стула  росту учеников класса.</vt:lpstr>
      <vt:lpstr>Характеристика светового режима в классе</vt:lpstr>
      <vt:lpstr>Выводы: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мама</dc:creator>
  <cp:lastModifiedBy>user</cp:lastModifiedBy>
  <cp:revision>14</cp:revision>
  <dcterms:created xsi:type="dcterms:W3CDTF">2012-12-20T19:53:11Z</dcterms:created>
  <dcterms:modified xsi:type="dcterms:W3CDTF">2015-01-31T13:13:15Z</dcterms:modified>
</cp:coreProperties>
</file>