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4" r:id="rId4"/>
    <p:sldId id="265" r:id="rId5"/>
    <p:sldId id="266" r:id="rId6"/>
    <p:sldId id="267" r:id="rId7"/>
    <p:sldId id="259" r:id="rId8"/>
    <p:sldId id="260" r:id="rId9"/>
    <p:sldId id="261" r:id="rId10"/>
    <p:sldId id="263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8" r:id="rId21"/>
    <p:sldId id="279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14546" y="2130425"/>
            <a:ext cx="6243654" cy="1470025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>
              <a:defRPr sz="5400" b="1" cap="none" spc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86182" y="4714884"/>
            <a:ext cx="4857784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4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pic>
        <p:nvPicPr>
          <p:cNvPr id="8" name="Рисунок 7" descr="99af69cffd8c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357222" y="2214554"/>
            <a:ext cx="3095631" cy="4643446"/>
          </a:xfrm>
          <a:prstGeom prst="rect">
            <a:avLst/>
          </a:prstGeom>
        </p:spPr>
      </p:pic>
      <p:pic>
        <p:nvPicPr>
          <p:cNvPr id="9" name="Рисунок 8" descr="3e94ac1b51e7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429380" y="0"/>
            <a:ext cx="2714620" cy="2714620"/>
          </a:xfrm>
          <a:prstGeom prst="rect">
            <a:avLst/>
          </a:prstGeom>
        </p:spPr>
      </p:pic>
      <p:pic>
        <p:nvPicPr>
          <p:cNvPr id="12" name="Рисунок 11" descr="Рисунок1.pn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571536" y="6419124"/>
            <a:ext cx="2962411" cy="43887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pic>
        <p:nvPicPr>
          <p:cNvPr id="7" name="Рисунок 6" descr="3e94ac1b51e7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786578" y="285728"/>
            <a:ext cx="2071678" cy="207167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9959F-A535-40B0-92D3-003B48FBA0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096EB2-0460-43CB-BA35-6C5394BCE2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4000">
              <a:srgbClr val="FFFF66">
                <a:alpha val="53000"/>
              </a:srgbClr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71604" y="2143116"/>
            <a:ext cx="6243654" cy="1470025"/>
          </a:xfrm>
        </p:spPr>
        <p:txBody>
          <a:bodyPr>
            <a:noAutofit/>
          </a:bodyPr>
          <a:lstStyle/>
          <a:p>
            <a:r>
              <a:rPr lang="ru-RU" sz="7200" dirty="0" smtClean="0">
                <a:latin typeface="Monotype Corsiva" pitchFamily="66" charset="0"/>
              </a:rPr>
              <a:t>Упражнения </a:t>
            </a:r>
            <a:br>
              <a:rPr lang="ru-RU" sz="7200" dirty="0" smtClean="0">
                <a:latin typeface="Monotype Corsiva" pitchFamily="66" charset="0"/>
              </a:rPr>
            </a:br>
            <a:r>
              <a:rPr lang="ru-RU" sz="7200" dirty="0" smtClean="0">
                <a:latin typeface="Monotype Corsiva" pitchFamily="66" charset="0"/>
              </a:rPr>
              <a:t>на </a:t>
            </a:r>
            <a:r>
              <a:rPr lang="ru-RU" sz="7200" smtClean="0">
                <a:latin typeface="Monotype Corsiva" pitchFamily="66" charset="0"/>
              </a:rPr>
              <a:t/>
            </a:r>
            <a:br>
              <a:rPr lang="ru-RU" sz="7200" smtClean="0">
                <a:latin typeface="Monotype Corsiva" pitchFamily="66" charset="0"/>
              </a:rPr>
            </a:br>
            <a:r>
              <a:rPr lang="ru-RU" sz="7200" smtClean="0">
                <a:latin typeface="Monotype Corsiva" pitchFamily="66" charset="0"/>
              </a:rPr>
              <a:t>внимание</a:t>
            </a:r>
            <a:endParaRPr lang="ru-RU" sz="7200" dirty="0">
              <a:latin typeface="Monotype Corsiva" pitchFamily="66" charset="0"/>
            </a:endParaRPr>
          </a:p>
        </p:txBody>
      </p:sp>
      <p:sp>
        <p:nvSpPr>
          <p:cNvPr id="4" name="Подзаголовок 1"/>
          <p:cNvSpPr txBox="1">
            <a:spLocks noGrp="1"/>
          </p:cNvSpPr>
          <p:nvPr>
            <p:ph type="subTitle" idx="1"/>
          </p:nvPr>
        </p:nvSpPr>
        <p:spPr>
          <a:xfrm>
            <a:off x="2214546" y="4929198"/>
            <a:ext cx="4857784" cy="1752600"/>
          </a:xfrm>
          <a:prstGeom prst="rect">
            <a:avLst/>
          </a:prstGeom>
          <a:extLst>
            <a:ext uri="{909E8E84-426E-40DD-AFC4-6F175D3DCCD1}"/>
            <a:ext uri="{91240B29-F687-4F45-9708-019B960494DF}"/>
          </a:extLst>
        </p:spPr>
        <p:txBody>
          <a:bodyPr>
            <a:normAutofit lnSpcReduction="1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Сенова</a:t>
            </a: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 Наталья Владимировна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учитель начальных классов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МКОУ СОШ </a:t>
            </a:r>
            <a:r>
              <a:rPr kumimoji="0" lang="ru-RU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пгт.Вахруши</a:t>
            </a:r>
            <a:endParaRPr kumimoji="0" lang="ru-RU" sz="20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Слободского района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Кировской области</a:t>
            </a:r>
            <a:endParaRPr kumimoji="0" lang="ru-RU" sz="24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Arial" charset="0"/>
              <a:buChar char="•"/>
              <a:tabLst/>
              <a:defRPr/>
            </a:pPr>
            <a:endParaRPr kumimoji="0" lang="ru-RU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/>
          </p:cNvSpPr>
          <p:nvPr>
            <p:ph type="title"/>
          </p:nvPr>
        </p:nvSpPr>
        <p:spPr>
          <a:xfrm>
            <a:off x="214282" y="404813"/>
            <a:ext cx="8245506" cy="99377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ru-RU" sz="6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Проверь себя!</a:t>
            </a:r>
            <a:endParaRPr lang="ru-RU" sz="6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987" name="Rectangle 3"/>
          <p:cNvSpPr>
            <a:spLocks noGrp="1"/>
          </p:cNvSpPr>
          <p:nvPr>
            <p:ph type="body" idx="1"/>
          </p:nvPr>
        </p:nvSpPr>
        <p:spPr>
          <a:xfrm>
            <a:off x="142844" y="1785926"/>
            <a:ext cx="8858312" cy="4525963"/>
          </a:xfrm>
        </p:spPr>
        <p:txBody>
          <a:bodyPr>
            <a:noAutofit/>
          </a:bodyPr>
          <a:lstStyle/>
          <a:p>
            <a:pPr eaLnBrk="1" hangingPunct="1">
              <a:buFont typeface="Wingdings 2" pitchFamily="18" charset="2"/>
              <a:buNone/>
              <a:defRPr/>
            </a:pPr>
            <a:r>
              <a:rPr lang="ru-RU" sz="3600" b="1" dirty="0" err="1" smtClean="0">
                <a:solidFill>
                  <a:srgbClr val="FF0000"/>
                </a:solidFill>
                <a:latin typeface="Arial" charset="0"/>
              </a:rPr>
              <a:t>мак</a:t>
            </a:r>
            <a:r>
              <a:rPr lang="ru-RU" sz="3600" b="1" dirty="0" err="1" smtClean="0">
                <a:latin typeface="Arial" charset="0"/>
              </a:rPr>
              <a:t>вилегияскол</a:t>
            </a:r>
            <a:r>
              <a:rPr lang="ru-RU" sz="3600" b="1" dirty="0" err="1" smtClean="0">
                <a:solidFill>
                  <a:srgbClr val="FF0000"/>
                </a:solidFill>
                <a:latin typeface="Arial" charset="0"/>
              </a:rPr>
              <a:t>кактус</a:t>
            </a:r>
            <a:r>
              <a:rPr lang="ru-RU" sz="3600" b="1" dirty="0" err="1" smtClean="0">
                <a:latin typeface="Arial" charset="0"/>
              </a:rPr>
              <a:t>ирень</a:t>
            </a:r>
            <a:r>
              <a:rPr lang="ru-RU" sz="3600" b="1" dirty="0" err="1" smtClean="0">
                <a:solidFill>
                  <a:srgbClr val="FF0000"/>
                </a:solidFill>
                <a:latin typeface="Arial" charset="0"/>
              </a:rPr>
              <a:t>ландыш</a:t>
            </a:r>
            <a:r>
              <a:rPr lang="ru-RU" sz="3600" b="1" dirty="0" err="1" smtClean="0">
                <a:latin typeface="Arial" charset="0"/>
              </a:rPr>
              <a:t>к</a:t>
            </a:r>
            <a:endParaRPr lang="ru-RU" sz="3600" b="1" dirty="0" smtClean="0">
              <a:latin typeface="Arial" charset="0"/>
            </a:endParaRPr>
          </a:p>
          <a:p>
            <a:pPr eaLnBrk="1" hangingPunct="1">
              <a:buFont typeface="Wingdings 2" pitchFamily="18" charset="2"/>
              <a:buNone/>
              <a:defRPr/>
            </a:pPr>
            <a:endParaRPr lang="ru-RU" sz="3600" b="1" dirty="0" smtClean="0">
              <a:latin typeface="Arial" charset="0"/>
            </a:endParaRP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ru-RU" sz="3600" b="1" dirty="0" err="1" smtClean="0">
                <a:latin typeface="Arial" charset="0"/>
              </a:rPr>
              <a:t>нзц</a:t>
            </a:r>
            <a:r>
              <a:rPr lang="ru-RU" sz="3600" b="1" dirty="0" err="1" smtClean="0">
                <a:solidFill>
                  <a:srgbClr val="FF0000"/>
                </a:solidFill>
                <a:latin typeface="Arial" charset="0"/>
              </a:rPr>
              <a:t>астра</a:t>
            </a:r>
            <a:r>
              <a:rPr lang="ru-RU" sz="3600" b="1" dirty="0" err="1" smtClean="0">
                <a:latin typeface="Arial" charset="0"/>
              </a:rPr>
              <a:t>р</a:t>
            </a:r>
            <a:r>
              <a:rPr lang="ru-RU" sz="3600" b="1" dirty="0" err="1" smtClean="0">
                <a:solidFill>
                  <a:srgbClr val="FF0000"/>
                </a:solidFill>
                <a:latin typeface="Arial" charset="0"/>
              </a:rPr>
              <a:t>гладиолус</a:t>
            </a:r>
            <a:r>
              <a:rPr lang="ru-RU" sz="3600" b="1" dirty="0" err="1" smtClean="0">
                <a:latin typeface="Arial" charset="0"/>
              </a:rPr>
              <a:t>гедргиезжбудка</a:t>
            </a:r>
            <a:r>
              <a:rPr lang="ru-RU" sz="3600" b="1" dirty="0" smtClean="0">
                <a:latin typeface="Arial" charset="0"/>
              </a:rPr>
              <a:t> </a:t>
            </a:r>
          </a:p>
          <a:p>
            <a:pPr eaLnBrk="1" hangingPunct="1">
              <a:buFont typeface="Wingdings 2" pitchFamily="18" charset="2"/>
              <a:buNone/>
              <a:defRPr/>
            </a:pPr>
            <a:endParaRPr lang="ru-RU" sz="3600" b="1" dirty="0" smtClean="0">
              <a:latin typeface="Arial" charset="0"/>
            </a:endParaRP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ru-RU" sz="3600" b="1" dirty="0" err="1" smtClean="0">
                <a:solidFill>
                  <a:srgbClr val="FF0000"/>
                </a:solidFill>
                <a:latin typeface="Arial" charset="0"/>
              </a:rPr>
              <a:t>лилия</a:t>
            </a:r>
            <a:r>
              <a:rPr lang="ru-RU" sz="3600" b="1" dirty="0" err="1" smtClean="0">
                <a:latin typeface="Arial" charset="0"/>
              </a:rPr>
              <a:t>цчния</a:t>
            </a:r>
            <a:r>
              <a:rPr lang="ru-RU" sz="3600" b="1" dirty="0" err="1" smtClean="0">
                <a:solidFill>
                  <a:srgbClr val="FF0000"/>
                </a:solidFill>
                <a:latin typeface="Arial" charset="0"/>
              </a:rPr>
              <a:t>колокольчик</a:t>
            </a:r>
            <a:r>
              <a:rPr lang="ru-RU" sz="3600" b="1" dirty="0" err="1" smtClean="0">
                <a:latin typeface="Arial" charset="0"/>
              </a:rPr>
              <a:t>рю</a:t>
            </a:r>
            <a:endParaRPr lang="ru-RU" sz="3600" b="1" dirty="0" smtClean="0">
              <a:latin typeface="Arial" charset="0"/>
            </a:endParaRPr>
          </a:p>
          <a:p>
            <a:pPr eaLnBrk="1" hangingPunct="1">
              <a:buFont typeface="Wingdings 2" pitchFamily="18" charset="2"/>
              <a:buNone/>
              <a:defRPr/>
            </a:pPr>
            <a:endParaRPr lang="ru-RU" sz="3600" b="1" dirty="0" smtClean="0">
              <a:latin typeface="Arial" charset="0"/>
            </a:endParaRP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ru-RU" sz="3600" b="1" dirty="0" err="1" smtClean="0">
                <a:latin typeface="Arial" charset="0"/>
              </a:rPr>
              <a:t>полоя</a:t>
            </a:r>
            <a:r>
              <a:rPr lang="ru-RU" sz="3600" b="1" dirty="0" err="1" smtClean="0">
                <a:solidFill>
                  <a:srgbClr val="FF0000"/>
                </a:solidFill>
                <a:latin typeface="Arial" charset="0"/>
              </a:rPr>
              <a:t>бархатцы</a:t>
            </a:r>
            <a:r>
              <a:rPr lang="ru-RU" sz="3600" b="1" dirty="0" err="1" smtClean="0">
                <a:latin typeface="Arial" charset="0"/>
              </a:rPr>
              <a:t>плдсвлну</a:t>
            </a:r>
            <a:endParaRPr lang="ru-RU" sz="3600" b="1" dirty="0" smtClean="0">
              <a:latin typeface="Arial" charset="0"/>
            </a:endParaRPr>
          </a:p>
        </p:txBody>
      </p:sp>
    </p:spTree>
  </p:cSld>
  <p:clrMapOvr>
    <a:masterClrMapping/>
  </p:clrMapOvr>
  <p:transition advTm="8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Содержимое 2"/>
          <p:cNvSpPr>
            <a:spLocks noGrp="1"/>
          </p:cNvSpPr>
          <p:nvPr>
            <p:ph idx="1"/>
          </p:nvPr>
        </p:nvSpPr>
        <p:spPr>
          <a:xfrm>
            <a:off x="214282" y="1500174"/>
            <a:ext cx="8407400" cy="4525963"/>
          </a:xfrm>
        </p:spPr>
        <p:txBody>
          <a:bodyPr/>
          <a:lstStyle/>
          <a:p>
            <a:r>
              <a:rPr lang="ru-RU" sz="3600" b="1" dirty="0" smtClean="0">
                <a:effectLst/>
              </a:rPr>
              <a:t>Найти в ряду группы из трёх последовательных цифр, сумма которых равна 15.</a:t>
            </a:r>
          </a:p>
          <a:p>
            <a:pPr algn="ctr">
              <a:buFont typeface="Wingdings" pitchFamily="2" charset="2"/>
              <a:buNone/>
            </a:pPr>
            <a:r>
              <a:rPr lang="ru-RU" b="1" dirty="0" smtClean="0">
                <a:solidFill>
                  <a:srgbClr val="FF0000"/>
                </a:solidFill>
                <a:effectLst/>
              </a:rPr>
              <a:t>  </a:t>
            </a:r>
            <a:r>
              <a:rPr lang="ru-RU" sz="4800" b="1" dirty="0" smtClean="0">
                <a:solidFill>
                  <a:srgbClr val="FF0000"/>
                </a:solidFill>
                <a:effectLst/>
              </a:rPr>
              <a:t>48956134852645</a:t>
            </a:r>
            <a:endParaRPr lang="ru-RU" b="1" dirty="0" smtClean="0">
              <a:solidFill>
                <a:srgbClr val="FF0000"/>
              </a:solidFill>
              <a:effectLst/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 bwMode="auto">
          <a:xfrm>
            <a:off x="357158" y="4786322"/>
            <a:ext cx="8229600" cy="10001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70000"/>
              <a:defRPr/>
            </a:pPr>
            <a:r>
              <a:rPr lang="ru-RU" sz="4800" b="1" kern="0" dirty="0">
                <a:solidFill>
                  <a:srgbClr val="FF0000"/>
                </a:solidFill>
                <a:latin typeface="+mn-lt"/>
              </a:rPr>
              <a:t>489561</a:t>
            </a:r>
            <a:r>
              <a:rPr lang="ru-RU" sz="4800" b="1" kern="0" dirty="0">
                <a:latin typeface="+mn-lt"/>
              </a:rPr>
              <a:t>348</a:t>
            </a:r>
            <a:r>
              <a:rPr lang="ru-RU" sz="4800" b="1" kern="0" dirty="0">
                <a:solidFill>
                  <a:srgbClr val="FF0000"/>
                </a:solidFill>
                <a:latin typeface="+mn-lt"/>
              </a:rPr>
              <a:t>52</a:t>
            </a:r>
            <a:r>
              <a:rPr lang="ru-RU" sz="4800" b="1" kern="0" dirty="0">
                <a:latin typeface="+mn-lt"/>
              </a:rPr>
              <a:t>645</a:t>
            </a:r>
            <a:endParaRPr lang="ru-RU" sz="3200" b="1" kern="0" dirty="0"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2"/>
          <p:cNvSpPr txBox="1">
            <a:spLocks/>
          </p:cNvSpPr>
          <p:nvPr/>
        </p:nvSpPr>
        <p:spPr bwMode="auto">
          <a:xfrm>
            <a:off x="0" y="2143116"/>
            <a:ext cx="9144000" cy="3143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r>
              <a:rPr lang="ru-RU" sz="3600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Перед вами 2 ряда чисел. В первом из них подчеркните все однозначные числа, а во втором обведите в кружок двузначные числа.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70000"/>
              <a:defRPr/>
            </a:pPr>
            <a:r>
              <a:rPr lang="ru-RU" sz="4800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4    11   5   23    10    0    6     234    8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70000"/>
              <a:defRPr/>
            </a:pPr>
            <a:r>
              <a:rPr lang="ru-RU" sz="4800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5    7    33    14     345    3     20    34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endParaRPr lang="ru-RU" sz="3600" b="1" kern="0" dirty="0"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142908" y="285728"/>
            <a:ext cx="4143404" cy="6429420"/>
          </a:xfrm>
        </p:spPr>
        <p:txBody>
          <a:bodyPr>
            <a:noAutofit/>
          </a:bodyPr>
          <a:lstStyle/>
          <a:p>
            <a:pPr>
              <a:buNone/>
              <a:defRPr/>
            </a:pPr>
            <a:r>
              <a:rPr lang="ru-RU" dirty="0" smtClean="0"/>
              <a:t>    </a:t>
            </a:r>
            <a:r>
              <a:rPr lang="ru-RU" sz="2800" dirty="0" smtClean="0"/>
              <a:t>По полю, расчерченному на клеточки ползает жук. Жук двигается по команде. Он может двигаться вниз, вверх, вправо, влево. Я диктую детям ходы, они передвигают по полю жука в нужном направлении. Делают это мысленно. </a:t>
            </a:r>
            <a:r>
              <a:rPr lang="ru-RU" sz="2800" b="1" dirty="0" smtClean="0">
                <a:solidFill>
                  <a:srgbClr val="FF0000"/>
                </a:solidFill>
              </a:rPr>
              <a:t>Рисовать или водить пальцем по полю нельзя!</a:t>
            </a:r>
            <a:r>
              <a:rPr lang="ru-RU" sz="2800" dirty="0" smtClean="0">
                <a:solidFill>
                  <a:srgbClr val="FF0000"/>
                </a:solidFill>
              </a:rPr>
              <a:t> </a:t>
            </a:r>
            <a:endParaRPr lang="ru-RU" sz="2800" b="1" dirty="0" smtClean="0">
              <a:solidFill>
                <a:srgbClr val="FF0000"/>
              </a:solidFill>
              <a:effectLst/>
            </a:endParaRPr>
          </a:p>
        </p:txBody>
      </p:sp>
      <p:pic>
        <p:nvPicPr>
          <p:cNvPr id="44035" name="Рисунок 9" descr="razv2_56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43470" y="1928803"/>
            <a:ext cx="5200530" cy="4929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5"/>
          <p:cNvSpPr>
            <a:spLocks noGrp="1"/>
          </p:cNvSpPr>
          <p:nvPr>
            <p:ph type="title"/>
          </p:nvPr>
        </p:nvSpPr>
        <p:spPr>
          <a:xfrm>
            <a:off x="0" y="285728"/>
            <a:ext cx="8729634" cy="1143000"/>
          </a:xfrm>
        </p:spPr>
        <p:txBody>
          <a:bodyPr/>
          <a:lstStyle/>
          <a:p>
            <a:pPr eaLnBrk="1" hangingPunct="1"/>
            <a:r>
              <a:rPr lang="ru-RU" sz="5400" smtClean="0">
                <a:solidFill>
                  <a:srgbClr val="FF0000"/>
                </a:solidFill>
                <a:effectLst/>
              </a:rPr>
              <a:t>Расшифруй слово</a:t>
            </a:r>
          </a:p>
        </p:txBody>
      </p:sp>
      <p:pic>
        <p:nvPicPr>
          <p:cNvPr id="45059" name="Object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2143092"/>
            <a:ext cx="9144000" cy="4714908"/>
          </a:xfrm>
          <a:solidFill>
            <a:schemeClr val="bg1"/>
          </a:solidFill>
        </p:spPr>
      </p:pic>
    </p:spTree>
  </p:cSld>
  <p:clrMapOvr>
    <a:masterClrMapping/>
  </p:clrMapOvr>
  <p:transition advTm="8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-142908" y="1743052"/>
            <a:ext cx="9144034" cy="5114948"/>
          </a:xfrm>
        </p:spPr>
        <p:txBody>
          <a:bodyPr>
            <a:normAutofit fontScale="92500" lnSpcReduction="20000"/>
          </a:bodyPr>
          <a:lstStyle/>
          <a:p>
            <a:pPr>
              <a:buNone/>
              <a:defRPr/>
            </a:pPr>
            <a:r>
              <a:rPr lang="ru-RU" dirty="0" smtClean="0"/>
              <a:t>    </a:t>
            </a:r>
            <a:r>
              <a:rPr lang="ru-RU" sz="3900" dirty="0" smtClean="0"/>
              <a:t>Подобрать к предмету второй пары такой предмет, чтобы между ними была та же смысловая связь, что и в первой паре.</a:t>
            </a:r>
            <a:br>
              <a:rPr lang="ru-RU" sz="3900" dirty="0" smtClean="0"/>
            </a:br>
            <a:r>
              <a:rPr lang="ru-RU" sz="3900" dirty="0" smtClean="0">
                <a:solidFill>
                  <a:srgbClr val="FF0000"/>
                </a:solidFill>
              </a:rPr>
              <a:t>Например:</a:t>
            </a:r>
            <a:r>
              <a:rPr lang="ru-RU" sz="3900" dirty="0" smtClean="0"/>
              <a:t> Карандаш – грифель, шариковая ручка – паста.</a:t>
            </a:r>
            <a:br>
              <a:rPr lang="ru-RU" sz="3900" dirty="0" smtClean="0"/>
            </a:br>
            <a:r>
              <a:rPr lang="ru-RU" sz="3900" dirty="0" smtClean="0">
                <a:solidFill>
                  <a:srgbClr val="FF0000"/>
                </a:solidFill>
              </a:rPr>
              <a:t>Утверждения:</a:t>
            </a:r>
            <a:r>
              <a:rPr lang="ru-RU" sz="3900" dirty="0" smtClean="0"/>
              <a:t/>
            </a:r>
            <a:br>
              <a:rPr lang="ru-RU" sz="3900" dirty="0" smtClean="0"/>
            </a:br>
            <a:r>
              <a:rPr lang="ru-RU" sz="3500" dirty="0" smtClean="0"/>
              <a:t>1) Коньки – лёд, лыжи -…</a:t>
            </a:r>
            <a:br>
              <a:rPr lang="ru-RU" sz="3500" dirty="0" smtClean="0"/>
            </a:br>
            <a:r>
              <a:rPr lang="ru-RU" sz="3500" dirty="0" smtClean="0"/>
              <a:t>2) Дом – кирпич, стакан - …</a:t>
            </a:r>
            <a:br>
              <a:rPr lang="ru-RU" sz="3500" dirty="0" smtClean="0"/>
            </a:br>
            <a:r>
              <a:rPr lang="ru-RU" sz="3500" dirty="0" smtClean="0"/>
              <a:t>3) Свет – глаза, запах - …</a:t>
            </a:r>
            <a:br>
              <a:rPr lang="ru-RU" sz="3500" dirty="0" smtClean="0"/>
            </a:br>
            <a:r>
              <a:rPr lang="ru-RU" sz="3500" dirty="0" smtClean="0"/>
              <a:t>4) Река – лодка, дорога -…</a:t>
            </a:r>
            <a:br>
              <a:rPr lang="ru-RU" sz="3500" dirty="0" smtClean="0"/>
            </a:br>
            <a:r>
              <a:rPr lang="ru-RU" sz="3500" dirty="0" smtClean="0"/>
              <a:t>5) Вода – жажда, пища - …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66"/>
          <p:cNvSpPr>
            <a:spLocks noChangeArrowheads="1"/>
          </p:cNvSpPr>
          <p:nvPr/>
        </p:nvSpPr>
        <p:spPr bwMode="auto">
          <a:xfrm>
            <a:off x="0" y="4564063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sz="1800"/>
          </a:p>
        </p:txBody>
      </p:sp>
      <p:sp>
        <p:nvSpPr>
          <p:cNvPr id="47109" name="Rectangle 178"/>
          <p:cNvSpPr>
            <a:spLocks noChangeArrowheads="1"/>
          </p:cNvSpPr>
          <p:nvPr/>
        </p:nvSpPr>
        <p:spPr bwMode="auto">
          <a:xfrm>
            <a:off x="357158" y="142852"/>
            <a:ext cx="7072313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ru-RU" sz="36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Учимся быть внимательными</a:t>
            </a:r>
          </a:p>
        </p:txBody>
      </p:sp>
      <p:sp>
        <p:nvSpPr>
          <p:cNvPr id="47110" name="Rectangle 176"/>
          <p:cNvSpPr>
            <a:spLocks noChangeArrowheads="1"/>
          </p:cNvSpPr>
          <p:nvPr/>
        </p:nvSpPr>
        <p:spPr bwMode="auto">
          <a:xfrm>
            <a:off x="1357290" y="2928934"/>
            <a:ext cx="8001024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ru-RU" sz="4400" b="1" dirty="0" smtClean="0">
                <a:solidFill>
                  <a:srgbClr val="FF0000"/>
                </a:solidFill>
              </a:rPr>
              <a:t>7   </a:t>
            </a:r>
            <a:r>
              <a:rPr lang="ru-RU" sz="4400" b="1" dirty="0">
                <a:solidFill>
                  <a:srgbClr val="FF0000"/>
                </a:solidFill>
              </a:rPr>
              <a:t>19    2     16    10    5     15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ru-RU" sz="1400" b="1" dirty="0"/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ru-RU" sz="1400" b="1" dirty="0"/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ru-RU" sz="1800" b="1" dirty="0"/>
          </a:p>
        </p:txBody>
      </p:sp>
      <p:sp>
        <p:nvSpPr>
          <p:cNvPr id="7" name="Rectangle 176"/>
          <p:cNvSpPr>
            <a:spLocks noChangeArrowheads="1"/>
          </p:cNvSpPr>
          <p:nvPr/>
        </p:nvSpPr>
        <p:spPr bwMode="auto">
          <a:xfrm>
            <a:off x="0" y="714356"/>
            <a:ext cx="7143768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ru-RU" sz="3600" dirty="0"/>
              <a:t>Спиши числа. Каждое однозначное число увеличь на 3, а каждое двузначное число уменьши на 5. 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ru-RU" sz="1600" b="1" dirty="0"/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ru-RU" sz="1600" b="1" dirty="0"/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ru-RU" sz="20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66"/>
          <p:cNvSpPr>
            <a:spLocks noChangeArrowheads="1"/>
          </p:cNvSpPr>
          <p:nvPr/>
        </p:nvSpPr>
        <p:spPr bwMode="auto">
          <a:xfrm>
            <a:off x="0" y="4564063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sz="1800"/>
          </a:p>
        </p:txBody>
      </p:sp>
      <p:pic>
        <p:nvPicPr>
          <p:cNvPr id="47107" name="Picture 171" descr="imag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1928802"/>
            <a:ext cx="6082074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8" name="Rectangle 177"/>
          <p:cNvSpPr>
            <a:spLocks noChangeArrowheads="1"/>
          </p:cNvSpPr>
          <p:nvPr/>
        </p:nvSpPr>
        <p:spPr bwMode="auto">
          <a:xfrm>
            <a:off x="0" y="357166"/>
            <a:ext cx="7500937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ru-RU" sz="44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Найди пропущенное число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>
                <a:solidFill>
                  <a:srgbClr val="FF0000"/>
                </a:solidFill>
                <a:effectLst/>
              </a:rPr>
              <a:t>Найди ошибки в предложениях</a:t>
            </a:r>
          </a:p>
        </p:txBody>
      </p:sp>
      <p:sp>
        <p:nvSpPr>
          <p:cNvPr id="48131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/>
            <a:r>
              <a:rPr lang="ru-RU" b="1" dirty="0" smtClean="0">
                <a:effectLst/>
                <a:latin typeface="Arial" charset="0"/>
              </a:rPr>
              <a:t>Кот идет под дорожкой.</a:t>
            </a:r>
          </a:p>
          <a:p>
            <a:pPr eaLnBrk="1" hangingPunct="1"/>
            <a:r>
              <a:rPr lang="ru-RU" b="1" dirty="0" smtClean="0">
                <a:effectLst/>
                <a:latin typeface="Arial" charset="0"/>
              </a:rPr>
              <a:t>Собака вылезла в конуры.</a:t>
            </a:r>
          </a:p>
          <a:p>
            <a:pPr eaLnBrk="1" hangingPunct="1"/>
            <a:r>
              <a:rPr lang="ru-RU" b="1" dirty="0" smtClean="0">
                <a:effectLst/>
                <a:latin typeface="Arial" charset="0"/>
              </a:rPr>
              <a:t>Таня сидит под стулом.</a:t>
            </a:r>
          </a:p>
          <a:p>
            <a:pPr eaLnBrk="1" hangingPunct="1"/>
            <a:r>
              <a:rPr lang="ru-RU" b="1" dirty="0" smtClean="0">
                <a:effectLst/>
                <a:latin typeface="Arial" charset="0"/>
              </a:rPr>
              <a:t>Игорь спускается на лестнице.</a:t>
            </a:r>
          </a:p>
          <a:p>
            <a:pPr eaLnBrk="1" hangingPunct="1"/>
            <a:r>
              <a:rPr lang="ru-RU" b="1" dirty="0" smtClean="0">
                <a:effectLst/>
                <a:latin typeface="Arial" charset="0"/>
              </a:rPr>
              <a:t>На столе лежит красная помидор.</a:t>
            </a:r>
          </a:p>
          <a:p>
            <a:pPr eaLnBrk="1" hangingPunct="1"/>
            <a:r>
              <a:rPr lang="ru-RU" b="1" dirty="0" smtClean="0">
                <a:effectLst/>
                <a:latin typeface="Arial" charset="0"/>
              </a:rPr>
              <a:t>На яблоне выросли сладкие яблоко.</a:t>
            </a:r>
          </a:p>
          <a:p>
            <a:pPr eaLnBrk="1" hangingPunct="1"/>
            <a:r>
              <a:rPr lang="ru-RU" b="1" dirty="0" smtClean="0">
                <a:effectLst/>
                <a:latin typeface="Arial" charset="0"/>
              </a:rPr>
              <a:t>Под рекой летит самолет.</a:t>
            </a:r>
          </a:p>
          <a:p>
            <a:pPr eaLnBrk="1" hangingPunct="1"/>
            <a:r>
              <a:rPr lang="ru-RU" b="1" dirty="0" smtClean="0">
                <a:effectLst/>
                <a:latin typeface="Arial" charset="0"/>
              </a:rPr>
              <a:t>Когда Семен станет младше он пойдет в школу.</a:t>
            </a:r>
          </a:p>
          <a:p>
            <a:pPr eaLnBrk="1" hangingPunct="1"/>
            <a:endParaRPr lang="ru-RU" b="1" dirty="0" smtClean="0">
              <a:effectLst/>
              <a:latin typeface="Arial" charset="0"/>
            </a:endParaRPr>
          </a:p>
        </p:txBody>
      </p:sp>
    </p:spTree>
  </p:cSld>
  <p:clrMapOvr>
    <a:masterClrMapping/>
  </p:clrMapOvr>
  <p:transition advTm="800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/>
          </p:cNvSpPr>
          <p:nvPr>
            <p:ph type="ctrTitle"/>
          </p:nvPr>
        </p:nvSpPr>
        <p:spPr>
          <a:xfrm>
            <a:off x="142844" y="0"/>
            <a:ext cx="6243654" cy="14700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800" smtClean="0">
                <a:solidFill>
                  <a:srgbClr val="FF0000"/>
                </a:solidFill>
                <a:effectLst/>
              </a:rPr>
              <a:t>Вставь пропущенные буквы</a:t>
            </a:r>
          </a:p>
        </p:txBody>
      </p:sp>
      <p:sp>
        <p:nvSpPr>
          <p:cNvPr id="46083" name="Rectangle 3"/>
          <p:cNvSpPr>
            <a:spLocks noGrp="1"/>
          </p:cNvSpPr>
          <p:nvPr>
            <p:ph type="subTitle" idx="1"/>
          </p:nvPr>
        </p:nvSpPr>
        <p:spPr>
          <a:xfrm>
            <a:off x="2143108" y="2357430"/>
            <a:ext cx="6858048" cy="4071966"/>
          </a:xfrm>
        </p:spPr>
        <p:txBody>
          <a:bodyPr>
            <a:normAutofit/>
          </a:bodyPr>
          <a:lstStyle/>
          <a:p>
            <a:pPr algn="l" eaLnBrk="1" hangingPunct="1">
              <a:lnSpc>
                <a:spcPct val="90000"/>
              </a:lnSpc>
              <a:buFont typeface="Wingdings 2" pitchFamily="18" charset="2"/>
              <a:buNone/>
              <a:defRPr/>
            </a:pPr>
            <a:r>
              <a:rPr lang="ru-RU" sz="4000" b="1" dirty="0" err="1" smtClean="0">
                <a:latin typeface="Arial" charset="0"/>
              </a:rPr>
              <a:t>Ав-обус</a:t>
            </a:r>
            <a:r>
              <a:rPr lang="ru-RU" sz="4000" b="1" dirty="0" smtClean="0">
                <a:latin typeface="Arial" charset="0"/>
              </a:rPr>
              <a:t>, а-лея, </a:t>
            </a:r>
            <a:r>
              <a:rPr lang="ru-RU" sz="4000" b="1" dirty="0" err="1" smtClean="0">
                <a:latin typeface="Arial" charset="0"/>
              </a:rPr>
              <a:t>ап-ека</a:t>
            </a:r>
            <a:r>
              <a:rPr lang="ru-RU" sz="4000" b="1" dirty="0" smtClean="0">
                <a:latin typeface="Arial" charset="0"/>
              </a:rPr>
              <a:t>, </a:t>
            </a:r>
            <a:r>
              <a:rPr lang="ru-RU" sz="4000" b="1" dirty="0" err="1" smtClean="0">
                <a:latin typeface="Arial" charset="0"/>
              </a:rPr>
              <a:t>бе-ёза</a:t>
            </a:r>
            <a:r>
              <a:rPr lang="ru-RU" sz="4000" b="1" dirty="0" smtClean="0">
                <a:latin typeface="Arial" charset="0"/>
              </a:rPr>
              <a:t>, </a:t>
            </a:r>
            <a:r>
              <a:rPr lang="ru-RU" sz="4000" b="1" dirty="0" err="1" smtClean="0">
                <a:latin typeface="Arial" charset="0"/>
              </a:rPr>
              <a:t>бо-ото</a:t>
            </a:r>
            <a:r>
              <a:rPr lang="ru-RU" sz="4000" b="1" dirty="0" smtClean="0">
                <a:latin typeface="Arial" charset="0"/>
              </a:rPr>
              <a:t>, </a:t>
            </a:r>
            <a:r>
              <a:rPr lang="ru-RU" sz="4000" b="1" dirty="0" err="1" smtClean="0">
                <a:latin typeface="Arial" charset="0"/>
              </a:rPr>
              <a:t>яб-око</a:t>
            </a:r>
            <a:r>
              <a:rPr lang="ru-RU" sz="4000" b="1" dirty="0" smtClean="0">
                <a:latin typeface="Arial" charset="0"/>
              </a:rPr>
              <a:t>, </a:t>
            </a:r>
            <a:r>
              <a:rPr lang="ru-RU" sz="4000" b="1" dirty="0" err="1" smtClean="0">
                <a:latin typeface="Arial" charset="0"/>
              </a:rPr>
              <a:t>вет-р</a:t>
            </a:r>
            <a:r>
              <a:rPr lang="ru-RU" sz="4000" b="1" dirty="0" smtClean="0">
                <a:latin typeface="Arial" charset="0"/>
              </a:rPr>
              <a:t>, </a:t>
            </a:r>
            <a:r>
              <a:rPr lang="ru-RU" sz="4000" b="1" dirty="0" err="1" smtClean="0">
                <a:latin typeface="Arial" charset="0"/>
              </a:rPr>
              <a:t>воро-ей</a:t>
            </a:r>
            <a:r>
              <a:rPr lang="ru-RU" sz="4000" b="1" dirty="0" smtClean="0">
                <a:latin typeface="Arial" charset="0"/>
              </a:rPr>
              <a:t>, </a:t>
            </a:r>
            <a:r>
              <a:rPr lang="ru-RU" sz="4000" b="1" dirty="0" err="1" smtClean="0">
                <a:latin typeface="Arial" charset="0"/>
              </a:rPr>
              <a:t>в-ск-есенье</a:t>
            </a:r>
            <a:r>
              <a:rPr lang="ru-RU" sz="4000" b="1" dirty="0" smtClean="0">
                <a:latin typeface="Arial" charset="0"/>
              </a:rPr>
              <a:t>, </a:t>
            </a:r>
            <a:r>
              <a:rPr lang="ru-RU" sz="4000" b="1" dirty="0" err="1" smtClean="0">
                <a:latin typeface="Arial" charset="0"/>
              </a:rPr>
              <a:t>вос-ок</a:t>
            </a:r>
            <a:r>
              <a:rPr lang="ru-RU" sz="4000" b="1" dirty="0" smtClean="0">
                <a:latin typeface="Arial" charset="0"/>
              </a:rPr>
              <a:t>,  </a:t>
            </a:r>
            <a:r>
              <a:rPr lang="ru-RU" sz="4000" b="1" dirty="0" err="1" smtClean="0">
                <a:latin typeface="Arial" charset="0"/>
              </a:rPr>
              <a:t>ге-ой</a:t>
            </a:r>
            <a:r>
              <a:rPr lang="ru-RU" sz="4000" b="1" dirty="0" smtClean="0">
                <a:latin typeface="Arial" charset="0"/>
              </a:rPr>
              <a:t>, го-од, </a:t>
            </a:r>
            <a:r>
              <a:rPr lang="ru-RU" sz="4000" b="1" dirty="0" err="1" smtClean="0">
                <a:latin typeface="Arial" charset="0"/>
              </a:rPr>
              <a:t>дев-чка</a:t>
            </a:r>
            <a:r>
              <a:rPr lang="ru-RU" sz="4000" b="1" dirty="0" smtClean="0">
                <a:latin typeface="Arial" charset="0"/>
              </a:rPr>
              <a:t>, дер-во, </a:t>
            </a:r>
            <a:r>
              <a:rPr lang="ru-RU" sz="4000" b="1" dirty="0" err="1" smtClean="0">
                <a:latin typeface="Arial" charset="0"/>
              </a:rPr>
              <a:t>до-ога</a:t>
            </a:r>
            <a:r>
              <a:rPr lang="ru-RU" sz="4000" b="1" dirty="0" smtClean="0">
                <a:latin typeface="Arial" charset="0"/>
              </a:rPr>
              <a:t>, за-ц, </a:t>
            </a:r>
          </a:p>
          <a:p>
            <a:pPr algn="l" eaLnBrk="1" hangingPunct="1">
              <a:lnSpc>
                <a:spcPct val="90000"/>
              </a:lnSpc>
              <a:buFont typeface="Wingdings 2" pitchFamily="18" charset="2"/>
              <a:buNone/>
              <a:defRPr/>
            </a:pPr>
            <a:r>
              <a:rPr lang="ru-RU" sz="4000" b="1" dirty="0" err="1" smtClean="0">
                <a:latin typeface="Arial" charset="0"/>
              </a:rPr>
              <a:t>завт-ак</a:t>
            </a:r>
            <a:r>
              <a:rPr lang="ru-RU" sz="4000" b="1" dirty="0" smtClean="0">
                <a:latin typeface="Arial" charset="0"/>
              </a:rPr>
              <a:t>, </a:t>
            </a:r>
            <a:r>
              <a:rPr lang="ru-RU" sz="4000" b="1" dirty="0" err="1" smtClean="0">
                <a:latin typeface="Arial" charset="0"/>
              </a:rPr>
              <a:t>ка-анд-ш</a:t>
            </a:r>
            <a:r>
              <a:rPr lang="ru-RU" sz="4000" b="1" dirty="0">
                <a:latin typeface="Arial" charset="0"/>
              </a:rPr>
              <a:t>.</a:t>
            </a:r>
            <a:endParaRPr lang="ru-RU" b="1" dirty="0" smtClean="0">
              <a:latin typeface="Arial" charset="0"/>
            </a:endParaRPr>
          </a:p>
        </p:txBody>
      </p:sp>
    </p:spTree>
  </p:cSld>
  <p:clrMapOvr>
    <a:masterClrMapping/>
  </p:clrMapOvr>
  <p:transition advTm="8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1571625" y="1357313"/>
            <a:ext cx="6572250" cy="3297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000" b="1" dirty="0"/>
              <a:t>Н  М  Е  Т  Р  А  Л   О  С</a:t>
            </a:r>
          </a:p>
          <a:p>
            <a:pPr algn="ctr"/>
            <a:r>
              <a:rPr lang="ru-RU" sz="4000" b="1" dirty="0"/>
              <a:t>1   2    3  4  5   6  7   8   0 </a:t>
            </a:r>
          </a:p>
          <a:p>
            <a:endParaRPr lang="ru-RU" sz="4000" b="1" dirty="0">
              <a:solidFill>
                <a:srgbClr val="FF0000"/>
              </a:solidFill>
            </a:endParaRPr>
          </a:p>
          <a:p>
            <a:pPr algn="ctr"/>
            <a:r>
              <a:rPr lang="ru-RU" sz="4000" b="1" dirty="0">
                <a:solidFill>
                  <a:srgbClr val="FF0000"/>
                </a:solidFill>
              </a:rPr>
              <a:t>23458 ,  4854</a:t>
            </a:r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 bwMode="auto">
          <a:xfrm>
            <a:off x="2428875" y="357188"/>
            <a:ext cx="4214813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4400" b="1" i="1" kern="0" dirty="0">
                <a:solidFill>
                  <a:srgbClr val="0070C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Кодирование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allAtOnce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/>
          </p:cNvSpPr>
          <p:nvPr>
            <p:ph type="ctrTitle"/>
          </p:nvPr>
        </p:nvSpPr>
        <p:spPr>
          <a:xfrm>
            <a:off x="142844" y="0"/>
            <a:ext cx="6243654" cy="1470025"/>
          </a:xfrm>
        </p:spPr>
        <p:txBody>
          <a:bodyPr/>
          <a:lstStyle/>
          <a:p>
            <a:pPr eaLnBrk="1" hangingPunct="1"/>
            <a:r>
              <a:rPr lang="ru-RU" sz="4000" dirty="0" smtClean="0">
                <a:solidFill>
                  <a:srgbClr val="FF0000"/>
                </a:solidFill>
                <a:effectLst/>
              </a:rPr>
              <a:t>Прочитай слова,</a:t>
            </a:r>
            <a:br>
              <a:rPr lang="ru-RU" sz="4000" dirty="0" smtClean="0">
                <a:solidFill>
                  <a:srgbClr val="FF0000"/>
                </a:solidFill>
                <a:effectLst/>
              </a:rPr>
            </a:br>
            <a:r>
              <a:rPr lang="ru-RU" sz="4000" dirty="0" smtClean="0">
                <a:solidFill>
                  <a:srgbClr val="FF0000"/>
                </a:solidFill>
                <a:effectLst/>
              </a:rPr>
              <a:t> написанные наоборот</a:t>
            </a:r>
          </a:p>
        </p:txBody>
      </p:sp>
      <p:sp>
        <p:nvSpPr>
          <p:cNvPr id="49155" name="Rectangle 3"/>
          <p:cNvSpPr>
            <a:spLocks noGrp="1"/>
          </p:cNvSpPr>
          <p:nvPr>
            <p:ph type="subTitle" idx="1"/>
          </p:nvPr>
        </p:nvSpPr>
        <p:spPr>
          <a:xfrm>
            <a:off x="1928794" y="1428736"/>
            <a:ext cx="6429420" cy="4929222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ru-RU" b="1" dirty="0" smtClean="0">
                <a:latin typeface="Arial" charset="0"/>
              </a:rPr>
              <a:t>Желтое </a:t>
            </a:r>
            <a:r>
              <a:rPr lang="ru-RU" b="1" dirty="0" err="1" smtClean="0">
                <a:solidFill>
                  <a:srgbClr val="FF0000"/>
                </a:solidFill>
                <a:latin typeface="Arial" charset="0"/>
              </a:rPr>
              <a:t>околбя</a:t>
            </a:r>
            <a:r>
              <a:rPr lang="ru-RU" b="1" dirty="0" smtClean="0">
                <a:solidFill>
                  <a:srgbClr val="FF0000"/>
                </a:solidFill>
                <a:latin typeface="Arial" charset="0"/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b="1" dirty="0" smtClean="0">
                <a:latin typeface="Arial" charset="0"/>
              </a:rPr>
              <a:t>Паровоз </a:t>
            </a:r>
            <a:r>
              <a:rPr lang="ru-RU" b="1" dirty="0" err="1" smtClean="0">
                <a:solidFill>
                  <a:srgbClr val="FF0000"/>
                </a:solidFill>
                <a:latin typeface="Arial" charset="0"/>
              </a:rPr>
              <a:t>ястичм</a:t>
            </a:r>
            <a:r>
              <a:rPr lang="ru-RU" b="1" dirty="0" smtClean="0">
                <a:solidFill>
                  <a:srgbClr val="FF0000"/>
                </a:solidFill>
                <a:latin typeface="Arial" charset="0"/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b="1" dirty="0" smtClean="0">
                <a:latin typeface="Arial" charset="0"/>
              </a:rPr>
              <a:t>Желтая </a:t>
            </a:r>
            <a:r>
              <a:rPr lang="ru-RU" b="1" dirty="0" err="1" smtClean="0">
                <a:solidFill>
                  <a:srgbClr val="FF0000"/>
                </a:solidFill>
                <a:latin typeface="Arial" charset="0"/>
              </a:rPr>
              <a:t>акчобаб</a:t>
            </a:r>
            <a:r>
              <a:rPr lang="ru-RU" b="1" dirty="0" smtClean="0">
                <a:solidFill>
                  <a:srgbClr val="FF0000"/>
                </a:solidFill>
                <a:latin typeface="Arial" charset="0"/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b="1" dirty="0" smtClean="0">
                <a:latin typeface="Arial" charset="0"/>
              </a:rPr>
              <a:t>Красивая </a:t>
            </a:r>
            <a:r>
              <a:rPr lang="ru-RU" b="1" dirty="0" err="1" smtClean="0">
                <a:solidFill>
                  <a:srgbClr val="FF0000"/>
                </a:solidFill>
                <a:latin typeface="Arial" charset="0"/>
              </a:rPr>
              <a:t>анишам</a:t>
            </a:r>
            <a:r>
              <a:rPr lang="ru-RU" b="1" dirty="0" smtClean="0">
                <a:solidFill>
                  <a:srgbClr val="FF0000"/>
                </a:solidFill>
                <a:latin typeface="Arial" charset="0"/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b="1" dirty="0" smtClean="0">
                <a:latin typeface="Arial" charset="0"/>
              </a:rPr>
              <a:t>Мышь </a:t>
            </a:r>
            <a:r>
              <a:rPr lang="ru-RU" b="1" dirty="0" err="1" smtClean="0">
                <a:solidFill>
                  <a:srgbClr val="FF0000"/>
                </a:solidFill>
                <a:latin typeface="Arial" charset="0"/>
              </a:rPr>
              <a:t>тищип</a:t>
            </a:r>
            <a:r>
              <a:rPr lang="ru-RU" b="1" dirty="0" smtClean="0">
                <a:solidFill>
                  <a:srgbClr val="FF0000"/>
                </a:solidFill>
                <a:latin typeface="Arial" charset="0"/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b="1" dirty="0" smtClean="0">
                <a:latin typeface="Arial" charset="0"/>
              </a:rPr>
              <a:t>Вишневое </a:t>
            </a:r>
            <a:r>
              <a:rPr lang="ru-RU" b="1" dirty="0" err="1" smtClean="0">
                <a:solidFill>
                  <a:srgbClr val="FF0000"/>
                </a:solidFill>
                <a:latin typeface="Arial" charset="0"/>
              </a:rPr>
              <a:t>еьнерав</a:t>
            </a:r>
            <a:r>
              <a:rPr lang="ru-RU" b="1" dirty="0" smtClean="0">
                <a:solidFill>
                  <a:srgbClr val="FF0000"/>
                </a:solidFill>
                <a:latin typeface="Arial" charset="0"/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b="1" dirty="0" smtClean="0">
                <a:latin typeface="Arial" charset="0"/>
              </a:rPr>
              <a:t>Старинная </a:t>
            </a:r>
            <a:r>
              <a:rPr lang="ru-RU" b="1" dirty="0" err="1" smtClean="0">
                <a:solidFill>
                  <a:srgbClr val="FF0000"/>
                </a:solidFill>
                <a:latin typeface="Arial" charset="0"/>
              </a:rPr>
              <a:t>агинк</a:t>
            </a:r>
            <a:r>
              <a:rPr lang="ru-RU" b="1" dirty="0" smtClean="0">
                <a:solidFill>
                  <a:srgbClr val="FF0000"/>
                </a:solidFill>
                <a:latin typeface="Arial" charset="0"/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b="1" dirty="0" smtClean="0">
                <a:latin typeface="Arial" charset="0"/>
              </a:rPr>
              <a:t>Лиса </a:t>
            </a:r>
            <a:r>
              <a:rPr lang="ru-RU" b="1" dirty="0" err="1" smtClean="0">
                <a:solidFill>
                  <a:srgbClr val="FF0000"/>
                </a:solidFill>
                <a:latin typeface="Arial" charset="0"/>
              </a:rPr>
              <a:t>артих</a:t>
            </a:r>
            <a:r>
              <a:rPr lang="ru-RU" b="1" dirty="0" smtClean="0">
                <a:solidFill>
                  <a:srgbClr val="FF0000"/>
                </a:solidFill>
                <a:latin typeface="Arial" charset="0"/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b="1" dirty="0" smtClean="0">
                <a:latin typeface="Arial" charset="0"/>
              </a:rPr>
              <a:t>Котенок </a:t>
            </a:r>
            <a:r>
              <a:rPr lang="ru-RU" b="1" dirty="0" err="1" smtClean="0">
                <a:solidFill>
                  <a:srgbClr val="FF0000"/>
                </a:solidFill>
                <a:latin typeface="Arial" charset="0"/>
              </a:rPr>
              <a:t>теакуям</a:t>
            </a:r>
            <a:r>
              <a:rPr lang="ru-RU" b="1" dirty="0" smtClean="0">
                <a:solidFill>
                  <a:srgbClr val="FF0000"/>
                </a:solidFill>
                <a:latin typeface="Arial" charset="0"/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b="1" dirty="0" smtClean="0">
                <a:latin typeface="Arial" charset="0"/>
              </a:rPr>
              <a:t>Синее </a:t>
            </a:r>
            <a:r>
              <a:rPr lang="ru-RU" b="1" dirty="0" err="1" smtClean="0">
                <a:solidFill>
                  <a:srgbClr val="FF0000"/>
                </a:solidFill>
                <a:latin typeface="Arial" charset="0"/>
              </a:rPr>
              <a:t>ером</a:t>
            </a:r>
            <a:r>
              <a:rPr lang="ru-RU" b="1" dirty="0" smtClean="0">
                <a:solidFill>
                  <a:srgbClr val="FF0000"/>
                </a:solidFill>
                <a:latin typeface="Arial" charset="0"/>
              </a:rPr>
              <a:t>.</a:t>
            </a:r>
          </a:p>
        </p:txBody>
      </p:sp>
    </p:spTree>
  </p:cSld>
  <p:clrMapOvr>
    <a:masterClrMapping/>
  </p:clrMapOvr>
  <p:transition advTm="800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8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643042" y="3143248"/>
            <a:ext cx="6243654" cy="14700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200" dirty="0" smtClean="0"/>
              <a:t>          </a:t>
            </a:r>
            <a:r>
              <a:rPr lang="ru-RU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 П А С И Б О </a:t>
            </a:r>
            <a:br>
              <a:rPr lang="ru-RU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   ЗА       ВНИМАНИЕ!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98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5" name="Picture 7" descr="http://storage1.tvidi.com/Cms/News/2/9/2292/23908_129013933360053327479_Origin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71480"/>
            <a:ext cx="8929758" cy="6138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rad-dou5.caduk.ru/images/clip_image0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57313"/>
            <a:ext cx="9107488" cy="550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7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FF0000"/>
                </a:solidFill>
                <a:effectLst/>
              </a:rPr>
              <a:t>НАЙДИ ДВА ОДИНАКОВЫХ ПРЕДМЕТА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://rad-dou5.caduk.ru/images/clip_image001.jpg3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1576388"/>
            <a:ext cx="8502650" cy="528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1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smtClean="0">
                <a:solidFill>
                  <a:srgbClr val="FF0000"/>
                </a:solidFill>
                <a:effectLst/>
              </a:rPr>
              <a:t>ЧТО НАРИСОВАНО?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4" descr="preview_publication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072198" y="3873618"/>
            <a:ext cx="3071802" cy="2984381"/>
          </a:xfrm>
        </p:spPr>
      </p:pic>
      <p:sp>
        <p:nvSpPr>
          <p:cNvPr id="40963" name="Rectangle 6"/>
          <p:cNvSpPr>
            <a:spLocks noChangeArrowheads="1"/>
          </p:cNvSpPr>
          <p:nvPr/>
        </p:nvSpPr>
        <p:spPr bwMode="auto">
          <a:xfrm>
            <a:off x="0" y="1500174"/>
            <a:ext cx="9144000" cy="2751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ru-RU" sz="3200" b="1" dirty="0"/>
              <a:t>ГА БА БО КА ПА КА РА КЕ ТА ЦУ  НА МИ ВЕ ТО РИ ТА ЛЕ НА ВЕ ТА КУ ПА ВЫ СЫ ЛЕ РО СЕ ЛО ЛУ ЖА БА ПА МА ТА РА КА НО ДИ ВА РИ ЧЕ ТЫ РЕ ПЯ ШЕ СЕ ВО СЕ ДЕ ВЯ ДЕ СЯ ТА СИ  КО МЕ РИ КА КИ РИ МЕ РА ЦУ КО ГО ЛО БА ТЕ РА ТА СИ НО ЛЮ КО БЕ СО НО КА ЧЕ ВЕ РЕ СИ</a:t>
            </a:r>
          </a:p>
        </p:txBody>
      </p:sp>
      <p:sp>
        <p:nvSpPr>
          <p:cNvPr id="40964" name="Rectangle 7"/>
          <p:cNvSpPr>
            <a:spLocks noChangeArrowheads="1"/>
          </p:cNvSpPr>
          <p:nvPr/>
        </p:nvSpPr>
        <p:spPr bwMode="auto">
          <a:xfrm>
            <a:off x="142844" y="285728"/>
            <a:ext cx="785180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800" b="1" dirty="0">
                <a:solidFill>
                  <a:srgbClr val="FF0000"/>
                </a:solidFill>
              </a:rPr>
              <a:t>Сосчитай все слоги «БА»</a:t>
            </a:r>
          </a:p>
        </p:txBody>
      </p:sp>
    </p:spTree>
  </p:cSld>
  <p:clrMapOvr>
    <a:masterClrMapping/>
  </p:clrMapOvr>
  <p:transition advTm="8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Изображение:Strupp.gif‎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25" y="2162175"/>
            <a:ext cx="8964613" cy="397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285728"/>
            <a:ext cx="9134475" cy="1641475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effectLst/>
              </a:rPr>
              <a:t>Нужно </a:t>
            </a:r>
            <a:r>
              <a:rPr lang="ru-RU" dirty="0">
                <a:effectLst/>
              </a:rPr>
              <a:t>быстро называть вслух </a:t>
            </a:r>
            <a:r>
              <a:rPr lang="ru-RU" dirty="0">
                <a:solidFill>
                  <a:srgbClr val="FF0000"/>
                </a:solidFill>
                <a:effectLst/>
              </a:rPr>
              <a:t>ЦВЕТ</a:t>
            </a:r>
            <a:r>
              <a:rPr lang="ru-RU" dirty="0">
                <a:effectLst/>
              </a:rPr>
              <a:t>, которым написано </a:t>
            </a:r>
            <a:r>
              <a:rPr lang="ru-RU" dirty="0" smtClean="0">
                <a:effectLst/>
              </a:rPr>
              <a:t>каждое слово.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9"/>
          <p:cNvSpPr>
            <a:spLocks noChangeArrowheads="1"/>
          </p:cNvSpPr>
          <p:nvPr/>
        </p:nvSpPr>
        <p:spPr bwMode="auto">
          <a:xfrm>
            <a:off x="1403350" y="2060575"/>
            <a:ext cx="6945313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ru-RU" sz="4000" b="1">
              <a:solidFill>
                <a:srgbClr val="333300"/>
              </a:solidFill>
            </a:endParaRPr>
          </a:p>
        </p:txBody>
      </p:sp>
      <p:sp>
        <p:nvSpPr>
          <p:cNvPr id="32772" name="Rectangle 10"/>
          <p:cNvSpPr>
            <a:spLocks noChangeArrowheads="1"/>
          </p:cNvSpPr>
          <p:nvPr/>
        </p:nvSpPr>
        <p:spPr bwMode="auto">
          <a:xfrm>
            <a:off x="1116013" y="6858000"/>
            <a:ext cx="6945312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ru-RU" sz="4000" b="1">
              <a:solidFill>
                <a:srgbClr val="333300"/>
              </a:solidFill>
            </a:endParaRPr>
          </a:p>
        </p:txBody>
      </p:sp>
      <p:sp>
        <p:nvSpPr>
          <p:cNvPr id="32773" name="Rectangle 16"/>
          <p:cNvSpPr>
            <a:spLocks noChangeArrowheads="1"/>
          </p:cNvSpPr>
          <p:nvPr/>
        </p:nvSpPr>
        <p:spPr bwMode="auto">
          <a:xfrm>
            <a:off x="1403350" y="5157788"/>
            <a:ext cx="4176713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sz="1200"/>
          </a:p>
          <a:p>
            <a:r>
              <a:rPr lang="ru-RU" sz="1200"/>
              <a:t> </a:t>
            </a:r>
          </a:p>
        </p:txBody>
      </p:sp>
      <p:sp>
        <p:nvSpPr>
          <p:cNvPr id="32774" name="Rectangle 17"/>
          <p:cNvSpPr>
            <a:spLocks noChangeArrowheads="1"/>
          </p:cNvSpPr>
          <p:nvPr/>
        </p:nvSpPr>
        <p:spPr bwMode="auto">
          <a:xfrm>
            <a:off x="1619250" y="4797425"/>
            <a:ext cx="3313113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ru-RU" sz="1800" b="1"/>
          </a:p>
        </p:txBody>
      </p:sp>
      <p:sp>
        <p:nvSpPr>
          <p:cNvPr id="32775" name="Rectangle 19"/>
          <p:cNvSpPr>
            <a:spLocks noChangeArrowheads="1"/>
          </p:cNvSpPr>
          <p:nvPr/>
        </p:nvSpPr>
        <p:spPr bwMode="auto">
          <a:xfrm>
            <a:off x="5651500" y="4724400"/>
            <a:ext cx="3313113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ru-RU" sz="1800" b="1"/>
          </a:p>
        </p:txBody>
      </p:sp>
      <p:sp>
        <p:nvSpPr>
          <p:cNvPr id="32776" name="Rectangle 21"/>
          <p:cNvSpPr>
            <a:spLocks noChangeArrowheads="1"/>
          </p:cNvSpPr>
          <p:nvPr/>
        </p:nvSpPr>
        <p:spPr bwMode="auto">
          <a:xfrm>
            <a:off x="4679950" y="1628775"/>
            <a:ext cx="4464050" cy="170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endParaRPr lang="ru-RU" sz="1400" b="1"/>
          </a:p>
        </p:txBody>
      </p:sp>
      <p:sp>
        <p:nvSpPr>
          <p:cNvPr id="32777" name="Rectangle 23"/>
          <p:cNvSpPr>
            <a:spLocks noChangeArrowheads="1"/>
          </p:cNvSpPr>
          <p:nvPr/>
        </p:nvSpPr>
        <p:spPr bwMode="auto">
          <a:xfrm>
            <a:off x="0" y="1714488"/>
            <a:ext cx="8929687" cy="458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Font typeface="Arial" pitchFamily="34" charset="0"/>
              <a:buChar char="•"/>
            </a:pPr>
            <a:r>
              <a:rPr lang="ru-RU" sz="4000" b="1" dirty="0" err="1">
                <a:latin typeface="Times New Roman" pitchFamily="18" charset="0"/>
                <a:cs typeface="Times New Roman" pitchFamily="18" charset="0"/>
              </a:rPr>
              <a:t>Грчи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err="1">
                <a:latin typeface="Times New Roman" pitchFamily="18" charset="0"/>
                <a:cs typeface="Times New Roman" pitchFamily="18" charset="0"/>
              </a:rPr>
              <a:t>вют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 гнезда на деревьях. </a:t>
            </a:r>
          </a:p>
          <a:p>
            <a:pPr>
              <a:spcBef>
                <a:spcPct val="20000"/>
              </a:spcBef>
              <a:buFont typeface="Arial" pitchFamily="34" charset="0"/>
              <a:buChar char="•"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тетради Раи хорошие </a:t>
            </a:r>
            <a:r>
              <a:rPr lang="ru-RU" sz="4000" b="1" dirty="0" err="1">
                <a:latin typeface="Times New Roman" pitchFamily="18" charset="0"/>
                <a:cs typeface="Times New Roman" pitchFamily="18" charset="0"/>
              </a:rPr>
              <a:t>отлетки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spcBef>
                <a:spcPct val="20000"/>
              </a:spcBef>
              <a:buFont typeface="Arial" pitchFamily="34" charset="0"/>
              <a:buChar char="•"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На школьной </a:t>
            </a:r>
            <a:r>
              <a:rPr lang="ru-RU" sz="4000" b="1" dirty="0" err="1">
                <a:latin typeface="Times New Roman" pitchFamily="18" charset="0"/>
                <a:cs typeface="Times New Roman" pitchFamily="18" charset="0"/>
              </a:rPr>
              <a:t>площядке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 играли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дети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spcBef>
                <a:spcPct val="20000"/>
              </a:spcBef>
              <a:buFont typeface="Arial" pitchFamily="34" charset="0"/>
              <a:buChar char="•"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Мальчик мчался на лошади. </a:t>
            </a:r>
          </a:p>
          <a:p>
            <a:pPr>
              <a:spcBef>
                <a:spcPct val="20000"/>
              </a:spcBef>
              <a:buFont typeface="Arial" pitchFamily="34" charset="0"/>
              <a:buChar char="•"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В траве </a:t>
            </a:r>
            <a:r>
              <a:rPr lang="ru-RU" sz="4000" b="1" dirty="0" err="1">
                <a:latin typeface="Times New Roman" pitchFamily="18" charset="0"/>
                <a:cs typeface="Times New Roman" pitchFamily="18" charset="0"/>
              </a:rPr>
              <a:t>стречет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 кузнечик. </a:t>
            </a:r>
          </a:p>
          <a:p>
            <a:pPr>
              <a:spcBef>
                <a:spcPct val="20000"/>
              </a:spcBef>
              <a:buFont typeface="Arial" pitchFamily="34" charset="0"/>
              <a:buChar char="•"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Зимой случилось </a:t>
            </a:r>
            <a:r>
              <a:rPr lang="ru-RU" sz="4000" b="1" dirty="0" err="1">
                <a:latin typeface="Times New Roman" pitchFamily="18" charset="0"/>
                <a:cs typeface="Times New Roman" pitchFamily="18" charset="0"/>
              </a:rPr>
              <a:t>чюдо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78" name="Rectangle 24"/>
          <p:cNvSpPr>
            <a:spLocks noChangeArrowheads="1"/>
          </p:cNvSpPr>
          <p:nvPr/>
        </p:nvSpPr>
        <p:spPr bwMode="auto">
          <a:xfrm>
            <a:off x="214282" y="500042"/>
            <a:ext cx="6715172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ru-RU" sz="66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Найди ошибки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/>
          </p:cNvSpPr>
          <p:nvPr>
            <p:ph type="title"/>
          </p:nvPr>
        </p:nvSpPr>
        <p:spPr>
          <a:xfrm>
            <a:off x="214282" y="404813"/>
            <a:ext cx="8245506" cy="99377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dirty="0" smtClean="0">
                <a:solidFill>
                  <a:srgbClr val="FF0000"/>
                </a:solidFill>
                <a:effectLst/>
              </a:rPr>
              <a:t>Найди и выпиши </a:t>
            </a:r>
            <a:br>
              <a:rPr lang="ru-RU" dirty="0" smtClean="0">
                <a:solidFill>
                  <a:srgbClr val="FF0000"/>
                </a:solidFill>
                <a:effectLst/>
              </a:rPr>
            </a:br>
            <a:r>
              <a:rPr lang="ru-RU" dirty="0" smtClean="0">
                <a:solidFill>
                  <a:srgbClr val="FF0000"/>
                </a:solidFill>
                <a:effectLst/>
              </a:rPr>
              <a:t>названия цветов</a:t>
            </a:r>
          </a:p>
        </p:txBody>
      </p:sp>
      <p:sp>
        <p:nvSpPr>
          <p:cNvPr id="41987" name="Rectangle 3"/>
          <p:cNvSpPr>
            <a:spLocks noGrp="1"/>
          </p:cNvSpPr>
          <p:nvPr>
            <p:ph type="body" idx="1"/>
          </p:nvPr>
        </p:nvSpPr>
        <p:spPr>
          <a:xfrm>
            <a:off x="142844" y="1785926"/>
            <a:ext cx="8858312" cy="4525963"/>
          </a:xfrm>
        </p:spPr>
        <p:txBody>
          <a:bodyPr>
            <a:noAutofit/>
          </a:bodyPr>
          <a:lstStyle/>
          <a:p>
            <a:pPr eaLnBrk="1" hangingPunct="1">
              <a:buFont typeface="Wingdings 2" pitchFamily="18" charset="2"/>
              <a:buNone/>
              <a:defRPr/>
            </a:pPr>
            <a:r>
              <a:rPr lang="ru-RU" sz="3600" b="1" dirty="0" err="1" smtClean="0">
                <a:latin typeface="Arial" charset="0"/>
              </a:rPr>
              <a:t>маквилегиясколкактусиреньландышк</a:t>
            </a:r>
            <a:endParaRPr lang="ru-RU" sz="3600" b="1" dirty="0" smtClean="0">
              <a:latin typeface="Arial" charset="0"/>
            </a:endParaRPr>
          </a:p>
          <a:p>
            <a:pPr eaLnBrk="1" hangingPunct="1">
              <a:buFont typeface="Wingdings 2" pitchFamily="18" charset="2"/>
              <a:buNone/>
              <a:defRPr/>
            </a:pPr>
            <a:endParaRPr lang="ru-RU" sz="3600" b="1" dirty="0" smtClean="0">
              <a:latin typeface="Arial" charset="0"/>
            </a:endParaRP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ru-RU" sz="3600" b="1" dirty="0" err="1" smtClean="0">
                <a:latin typeface="Arial" charset="0"/>
              </a:rPr>
              <a:t>нзцастраргладиолусгедргиезжбудка</a:t>
            </a:r>
            <a:r>
              <a:rPr lang="ru-RU" sz="3600" b="1" dirty="0" smtClean="0">
                <a:latin typeface="Arial" charset="0"/>
              </a:rPr>
              <a:t> </a:t>
            </a:r>
          </a:p>
          <a:p>
            <a:pPr eaLnBrk="1" hangingPunct="1">
              <a:buFont typeface="Wingdings 2" pitchFamily="18" charset="2"/>
              <a:buNone/>
              <a:defRPr/>
            </a:pPr>
            <a:endParaRPr lang="ru-RU" sz="3600" b="1" dirty="0" smtClean="0">
              <a:latin typeface="Arial" charset="0"/>
            </a:endParaRP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ru-RU" sz="3600" b="1" dirty="0" err="1" smtClean="0">
                <a:latin typeface="Arial" charset="0"/>
              </a:rPr>
              <a:t>лилияцчнияколокольчикрю</a:t>
            </a:r>
            <a:endParaRPr lang="ru-RU" sz="3600" b="1" dirty="0" smtClean="0">
              <a:latin typeface="Arial" charset="0"/>
            </a:endParaRPr>
          </a:p>
          <a:p>
            <a:pPr eaLnBrk="1" hangingPunct="1">
              <a:buFont typeface="Wingdings 2" pitchFamily="18" charset="2"/>
              <a:buNone/>
              <a:defRPr/>
            </a:pPr>
            <a:endParaRPr lang="ru-RU" sz="3600" b="1" dirty="0" smtClean="0">
              <a:latin typeface="Arial" charset="0"/>
            </a:endParaRP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ru-RU" sz="3600" b="1" dirty="0" err="1" smtClean="0">
                <a:latin typeface="Arial" charset="0"/>
              </a:rPr>
              <a:t>полоябархатцыплдсвлну</a:t>
            </a:r>
            <a:endParaRPr lang="ru-RU" sz="3600" b="1" dirty="0" smtClean="0">
              <a:latin typeface="Arial" charset="0"/>
            </a:endParaRPr>
          </a:p>
        </p:txBody>
      </p:sp>
    </p:spTree>
  </p:cSld>
  <p:clrMapOvr>
    <a:masterClrMapping/>
  </p:clrMapOvr>
  <p:transition advTm="8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488</Words>
  <PresentationFormat>Экран (4:3)</PresentationFormat>
  <Paragraphs>80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Упражнения  на  внимание</vt:lpstr>
      <vt:lpstr>Слайд 2</vt:lpstr>
      <vt:lpstr>Слайд 3</vt:lpstr>
      <vt:lpstr>НАЙДИ ДВА ОДИНАКОВЫХ ПРЕДМЕТА</vt:lpstr>
      <vt:lpstr>ЧТО НАРИСОВАНО?</vt:lpstr>
      <vt:lpstr>Слайд 6</vt:lpstr>
      <vt:lpstr>Нужно быстро называть вслух ЦВЕТ, которым написано каждое слово.</vt:lpstr>
      <vt:lpstr>Слайд 8</vt:lpstr>
      <vt:lpstr>Найди и выпиши  названия цветов</vt:lpstr>
      <vt:lpstr>Проверь себя!</vt:lpstr>
      <vt:lpstr>Слайд 11</vt:lpstr>
      <vt:lpstr>Слайд 12</vt:lpstr>
      <vt:lpstr>Слайд 13</vt:lpstr>
      <vt:lpstr>Расшифруй слово</vt:lpstr>
      <vt:lpstr>Слайд 15</vt:lpstr>
      <vt:lpstr>Слайд 16</vt:lpstr>
      <vt:lpstr>Слайд 17</vt:lpstr>
      <vt:lpstr>Найди ошибки в предложениях</vt:lpstr>
      <vt:lpstr>Вставь пропущенные буквы</vt:lpstr>
      <vt:lpstr>Прочитай слова,  написанные наоборот</vt:lpstr>
      <vt:lpstr>          С П А С И Б О       ЗА      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Саша</dc:creator>
  <cp:lastModifiedBy>учитель</cp:lastModifiedBy>
  <cp:revision>6</cp:revision>
  <dcterms:modified xsi:type="dcterms:W3CDTF">2015-03-03T09:18:48Z</dcterms:modified>
</cp:coreProperties>
</file>