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Знаете ли </a:t>
            </a:r>
            <a:r>
              <a:rPr lang="ru-RU" dirty="0" smtClean="0"/>
              <a:t>Вы </a:t>
            </a:r>
            <a:r>
              <a:rPr lang="ru-RU" dirty="0"/>
              <a:t>об исследовательской деятельности?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об исследовательской деятельности?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6201432164102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163399469024588E-2"/>
                  <c:y val="-5.344524009116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8737168"/>
        <c:axId val="-168740976"/>
        <c:axId val="0"/>
      </c:bar3DChart>
      <c:catAx>
        <c:axId val="-16873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8740976"/>
        <c:crosses val="autoZero"/>
        <c:auto val="1"/>
        <c:lblAlgn val="ctr"/>
        <c:lblOffset val="100"/>
        <c:noMultiLvlLbl val="0"/>
      </c:catAx>
      <c:valAx>
        <c:axId val="-16874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873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Нужно ли в школе заниматься этой работой?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89080160683942E-2"/>
                  <c:y val="-2.355474047498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124232523495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5089465079124848E-17"/>
                  <c:y val="-5.1820429044960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8736080"/>
        <c:axId val="-168735536"/>
        <c:axId val="0"/>
      </c:bar3DChart>
      <c:catAx>
        <c:axId val="-16873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8735536"/>
        <c:crosses val="autoZero"/>
        <c:auto val="1"/>
        <c:lblAlgn val="ctr"/>
        <c:lblOffset val="100"/>
        <c:noMultiLvlLbl val="0"/>
      </c:catAx>
      <c:valAx>
        <c:axId val="-16873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873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какого класса нужно организовывать работу?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1 -го</c:v>
                </c:pt>
                <c:pt idx="1">
                  <c:v>Со 2-го</c:v>
                </c:pt>
                <c:pt idx="2">
                  <c:v>С 3 -го</c:v>
                </c:pt>
                <c:pt idx="3">
                  <c:v>С 4-го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8746960"/>
        <c:axId val="-168745872"/>
        <c:axId val="0"/>
      </c:bar3DChart>
      <c:catAx>
        <c:axId val="-16874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8745872"/>
        <c:crosses val="autoZero"/>
        <c:auto val="1"/>
        <c:lblAlgn val="ctr"/>
        <c:lblOffset val="100"/>
        <c:noMultiLvlLbl val="0"/>
      </c:catAx>
      <c:valAx>
        <c:axId val="-16874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8746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Нужна ли </a:t>
            </a:r>
            <a:r>
              <a:rPr lang="ru-RU" dirty="0" smtClean="0"/>
              <a:t>Вам </a:t>
            </a:r>
            <a:r>
              <a:rPr lang="ru-RU" dirty="0"/>
              <a:t>информация по данной теме?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Нужна ли вам информация по данной теме?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0625962194676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9.070420746901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399264960"/>
        <c:axId val="-399257344"/>
        <c:axId val="0"/>
      </c:bar3DChart>
      <c:catAx>
        <c:axId val="-39926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399257344"/>
        <c:crosses val="autoZero"/>
        <c:auto val="1"/>
        <c:lblAlgn val="ctr"/>
        <c:lblOffset val="100"/>
        <c:noMultiLvlLbl val="0"/>
      </c:catAx>
      <c:valAx>
        <c:axId val="-39925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9926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Хотите ли Вы,  чтобы Ваш ребёнок занимался проектами?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4683600"/>
        <c:axId val="-164681424"/>
        <c:axId val="0"/>
      </c:bar3DChart>
      <c:catAx>
        <c:axId val="-16468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4681424"/>
        <c:crosses val="autoZero"/>
        <c:auto val="1"/>
        <c:lblAlgn val="ctr"/>
        <c:lblOffset val="100"/>
        <c:noMultiLvlLbl val="0"/>
      </c:catAx>
      <c:valAx>
        <c:axId val="-16468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4683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Окажете ли Вы ему помощь?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4676528"/>
        <c:axId val="-164677072"/>
        <c:axId val="0"/>
      </c:bar3DChart>
      <c:catAx>
        <c:axId val="-16467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4677072"/>
        <c:crosses val="autoZero"/>
        <c:auto val="1"/>
        <c:lblAlgn val="ctr"/>
        <c:lblOffset val="100"/>
        <c:noMultiLvlLbl val="0"/>
      </c:catAx>
      <c:valAx>
        <c:axId val="-16467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467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Любишь ли ты исследовать, открывать что-то новое?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4686864"/>
        <c:axId val="-164681968"/>
        <c:axId val="0"/>
      </c:bar3DChart>
      <c:catAx>
        <c:axId val="-16468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4681968"/>
        <c:crosses val="autoZero"/>
        <c:auto val="1"/>
        <c:lblAlgn val="ctr"/>
        <c:lblOffset val="100"/>
        <c:noMultiLvlLbl val="0"/>
      </c:catAx>
      <c:valAx>
        <c:axId val="-16468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468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кем бы ты хотел сотрудничать?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8184646150427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196044755707372E-3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 друзьями</c:v>
                </c:pt>
                <c:pt idx="1">
                  <c:v>С родителями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4680880"/>
        <c:axId val="-164688496"/>
        <c:axId val="0"/>
      </c:bar3DChart>
      <c:catAx>
        <c:axId val="-16468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4688496"/>
        <c:crosses val="autoZero"/>
        <c:auto val="1"/>
        <c:lblAlgn val="ctr"/>
        <c:lblOffset val="100"/>
        <c:noMultiLvlLbl val="0"/>
      </c:catAx>
      <c:valAx>
        <c:axId val="-16468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4680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какому предмету ты хотел бы провести исследование?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  <c:pt idx="3">
                  <c:v>Технология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64680336"/>
        <c:axId val="-164679792"/>
        <c:axId val="0"/>
      </c:bar3DChart>
      <c:catAx>
        <c:axId val="-16468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4679792"/>
        <c:crosses val="autoZero"/>
        <c:auto val="1"/>
        <c:lblAlgn val="ctr"/>
        <c:lblOffset val="100"/>
        <c:noMultiLvlLbl val="0"/>
      </c:catAx>
      <c:valAx>
        <c:axId val="-16467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468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D7DAC-3A3F-4985-9BC0-4E023A29F3D0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585DF-2437-4D65-9BEB-68677C444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66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4433047" cy="685800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5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выбрать тему проектной работы?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Правило 5. </a:t>
            </a:r>
            <a:r>
              <a:rPr lang="ru-RU" dirty="0" smtClean="0"/>
              <a:t>Тема должна быть такой, чтобы работа могла быть выполнена относительно быстро.</a:t>
            </a:r>
          </a:p>
          <a:p>
            <a:r>
              <a:rPr lang="ru-RU" u="sng" dirty="0" smtClean="0"/>
              <a:t>Правило 6. </a:t>
            </a:r>
            <a:r>
              <a:rPr lang="ru-RU" dirty="0" smtClean="0"/>
              <a:t> Тема должна быть доступной.</a:t>
            </a:r>
          </a:p>
          <a:p>
            <a:r>
              <a:rPr lang="ru-RU" u="sng" dirty="0" smtClean="0"/>
              <a:t>Правило 7.  </a:t>
            </a:r>
            <a:r>
              <a:rPr lang="ru-RU" dirty="0" smtClean="0"/>
              <a:t>Сочетание желаний и возможностей.</a:t>
            </a:r>
          </a:p>
          <a:p>
            <a:r>
              <a:rPr lang="ru-RU" u="sng" dirty="0" smtClean="0"/>
              <a:t>Правило 8.  </a:t>
            </a:r>
            <a:r>
              <a:rPr lang="ru-RU" dirty="0" smtClean="0"/>
              <a:t>С выбором темы не стоит затягивать.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Какими могут быть темы проекта?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204864"/>
            <a:ext cx="6041679" cy="4373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Фантастические</a:t>
            </a:r>
          </a:p>
          <a:p>
            <a:r>
              <a:rPr lang="ru-RU" sz="4000" dirty="0" smtClean="0"/>
              <a:t>Экспериментальные</a:t>
            </a:r>
          </a:p>
          <a:p>
            <a:r>
              <a:rPr lang="ru-RU" sz="4000" dirty="0" smtClean="0"/>
              <a:t>Теоретические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800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Цель</a:t>
            </a:r>
          </a:p>
          <a:p>
            <a:r>
              <a:rPr lang="ru-RU" sz="6000" dirty="0" smtClean="0"/>
              <a:t>Задачи</a:t>
            </a:r>
          </a:p>
          <a:p>
            <a:r>
              <a:rPr lang="ru-RU" sz="6000" dirty="0" smtClean="0"/>
              <a:t>Гипотеза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285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Подготовительный</a:t>
            </a:r>
          </a:p>
          <a:p>
            <a:r>
              <a:rPr lang="ru-RU" sz="4800" dirty="0" smtClean="0"/>
              <a:t>Сбор материала</a:t>
            </a:r>
          </a:p>
          <a:p>
            <a:r>
              <a:rPr lang="ru-RU" sz="4800" dirty="0" smtClean="0"/>
              <a:t>Оформление работы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924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32656"/>
            <a:ext cx="6768752" cy="5793507"/>
          </a:xfrm>
        </p:spPr>
        <p:txBody>
          <a:bodyPr>
            <a:normAutofit fontScale="32500" lnSpcReduction="20000"/>
          </a:bodyPr>
          <a:lstStyle/>
          <a:p>
            <a:r>
              <a:rPr lang="ru-RU" sz="9600" dirty="0" smtClean="0"/>
              <a:t>Родители больше времени проводят </a:t>
            </a:r>
            <a:r>
              <a:rPr lang="ru-RU" sz="9600" dirty="0"/>
              <a:t>с детьми. Они становятся ближе к ним, лучше понимают </a:t>
            </a:r>
            <a:r>
              <a:rPr lang="ru-RU" sz="9600" dirty="0" smtClean="0"/>
              <a:t>проблемы  своих </a:t>
            </a:r>
            <a:r>
              <a:rPr lang="ru-RU" sz="9600" dirty="0"/>
              <a:t>детей.</a:t>
            </a:r>
          </a:p>
          <a:p>
            <a:r>
              <a:rPr lang="ru-RU" sz="9800" dirty="0" smtClean="0"/>
              <a:t>Огромное </a:t>
            </a:r>
            <a:r>
              <a:rPr lang="ru-RU" sz="9800" dirty="0"/>
              <a:t>значение имеет положительное общение детей </a:t>
            </a:r>
            <a:endParaRPr lang="ru-RU" sz="9800" dirty="0" smtClean="0"/>
          </a:p>
          <a:p>
            <a:r>
              <a:rPr lang="ru-RU" sz="9800" dirty="0" smtClean="0"/>
              <a:t>В </a:t>
            </a:r>
            <a:r>
              <a:rPr lang="ru-RU" sz="9800" dirty="0"/>
              <a:t>результате совместной проектной деятельности дети узнают </a:t>
            </a:r>
            <a:r>
              <a:rPr lang="ru-RU" sz="9800" dirty="0" smtClean="0"/>
              <a:t>много нового </a:t>
            </a:r>
            <a:r>
              <a:rPr lang="ru-RU" sz="9800" dirty="0"/>
              <a:t>друг о друге, восполняют дефицит общения с взрослыми, родителями, </a:t>
            </a:r>
            <a:r>
              <a:rPr lang="ru-RU" sz="9800" dirty="0" smtClean="0"/>
              <a:t>у них </a:t>
            </a:r>
            <a:r>
              <a:rPr lang="ru-RU" sz="9800" dirty="0"/>
              <a:t>формируется значимое отношение к понятию "семья".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1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собрания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Организовать исследовательскую деятельность в сотрудничестве с родителями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476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2800" dirty="0" smtClean="0"/>
              <a:t>Знакомство с темой «Проектная  и исследовательская деятельность учащихся начальных классов</a:t>
            </a:r>
          </a:p>
          <a:p>
            <a:pPr>
              <a:buFont typeface="+mj-lt"/>
              <a:buAutoNum type="arabicPeriod"/>
            </a:pPr>
            <a:r>
              <a:rPr lang="ru-RU" sz="2800" dirty="0" smtClean="0"/>
              <a:t>Анализ анкет по теме собрания</a:t>
            </a:r>
          </a:p>
          <a:p>
            <a:pPr>
              <a:buFont typeface="+mj-lt"/>
              <a:buAutoNum type="arabicPeriod"/>
            </a:pPr>
            <a:r>
              <a:rPr lang="ru-RU" sz="2800" dirty="0" smtClean="0"/>
              <a:t>Разработка памятки.</a:t>
            </a:r>
          </a:p>
          <a:p>
            <a:pPr marL="0" indent="0"/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9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Главная задача семьи и школы состоит в том, чтобы вовремя увидеть, разглядеть способности ребёнка и подготовить почву для того, чтобы эти способности были реализованы.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69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169556"/>
              </p:ext>
            </p:extLst>
          </p:nvPr>
        </p:nvGraphicFramePr>
        <p:xfrm>
          <a:off x="683568" y="980728"/>
          <a:ext cx="626469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92323245"/>
              </p:ext>
            </p:extLst>
          </p:nvPr>
        </p:nvGraphicFramePr>
        <p:xfrm>
          <a:off x="3203848" y="3429000"/>
          <a:ext cx="5472608" cy="269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92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934091"/>
              </p:ext>
            </p:extLst>
          </p:nvPr>
        </p:nvGraphicFramePr>
        <p:xfrm>
          <a:off x="1763688" y="1484784"/>
          <a:ext cx="4824536" cy="246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71759659"/>
              </p:ext>
            </p:extLst>
          </p:nvPr>
        </p:nvGraphicFramePr>
        <p:xfrm>
          <a:off x="3275856" y="4077072"/>
          <a:ext cx="53285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9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577112"/>
              </p:ext>
            </p:extLst>
          </p:nvPr>
        </p:nvGraphicFramePr>
        <p:xfrm>
          <a:off x="1476375" y="1196975"/>
          <a:ext cx="5759921" cy="259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0219501"/>
              </p:ext>
            </p:extLst>
          </p:nvPr>
        </p:nvGraphicFramePr>
        <p:xfrm>
          <a:off x="3347864" y="3861048"/>
          <a:ext cx="549627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0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детей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91087"/>
              </p:ext>
            </p:extLst>
          </p:nvPr>
        </p:nvGraphicFramePr>
        <p:xfrm>
          <a:off x="323528" y="1196752"/>
          <a:ext cx="61926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92287021"/>
              </p:ext>
            </p:extLst>
          </p:nvPr>
        </p:nvGraphicFramePr>
        <p:xfrm>
          <a:off x="2855640" y="3789040"/>
          <a:ext cx="62883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31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детей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983518"/>
              </p:ext>
            </p:extLst>
          </p:nvPr>
        </p:nvGraphicFramePr>
        <p:xfrm>
          <a:off x="1981200" y="1752600"/>
          <a:ext cx="6407224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5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выбрать тему проектной работы?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Правило 1 </a:t>
            </a:r>
            <a:r>
              <a:rPr lang="ru-RU" dirty="0" smtClean="0"/>
              <a:t>Тема должна быть интересна ребёнку. Важна добровольная основа работы.</a:t>
            </a:r>
          </a:p>
          <a:p>
            <a:r>
              <a:rPr lang="ru-RU" u="sng" dirty="0" smtClean="0"/>
              <a:t>Правило2 </a:t>
            </a:r>
            <a:r>
              <a:rPr lang="ru-RU" dirty="0" smtClean="0"/>
              <a:t> Тема должна быть выполнима, её решение должно быть полезно участникам проекта.</a:t>
            </a:r>
          </a:p>
          <a:p>
            <a:r>
              <a:rPr lang="ru-RU" u="sng" dirty="0" smtClean="0"/>
              <a:t>Правило 3. </a:t>
            </a:r>
            <a:r>
              <a:rPr lang="ru-RU" dirty="0" smtClean="0"/>
              <a:t> Старайтесь держаться ближе к той сфере, в которой сами лучше всего разбираетесь.</a:t>
            </a:r>
          </a:p>
          <a:p>
            <a:r>
              <a:rPr lang="ru-RU" u="sng" dirty="0" smtClean="0"/>
              <a:t>Правило 4. </a:t>
            </a:r>
            <a:r>
              <a:rPr lang="ru-RU" dirty="0" smtClean="0"/>
              <a:t> Тема должна быть оригинальной.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6443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TC010264152[[fn=Симфония]]</Template>
  <TotalTime>81</TotalTime>
  <Words>289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Garamond</vt:lpstr>
      <vt:lpstr>Trebuchet MS</vt:lpstr>
      <vt:lpstr>Wingdings</vt:lpstr>
      <vt:lpstr>Symphony</vt:lpstr>
      <vt:lpstr>Проектная деятельность младших школьников</vt:lpstr>
      <vt:lpstr>Повестка дня</vt:lpstr>
      <vt:lpstr>Презентация PowerPoint</vt:lpstr>
      <vt:lpstr>Анкета для родителей</vt:lpstr>
      <vt:lpstr>Анкета для родителей</vt:lpstr>
      <vt:lpstr>Анкета для родителей</vt:lpstr>
      <vt:lpstr>Анкета для детей</vt:lpstr>
      <vt:lpstr>Анкета для детей</vt:lpstr>
      <vt:lpstr>Как выбрать тему проектной работы?</vt:lpstr>
      <vt:lpstr>Как выбрать тему проектной работы?</vt:lpstr>
      <vt:lpstr>Какими могут быть темы проекта?</vt:lpstr>
      <vt:lpstr>Презентация PowerPoint</vt:lpstr>
      <vt:lpstr>Этапы работы</vt:lpstr>
      <vt:lpstr>Презентация PowerPoint</vt:lpstr>
      <vt:lpstr>Решение собрания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младших школьников</dc:title>
  <dc:creator>мама</dc:creator>
  <cp:lastModifiedBy>user</cp:lastModifiedBy>
  <cp:revision>8</cp:revision>
  <cp:lastPrinted>2012-05-30T16:38:16Z</cp:lastPrinted>
  <dcterms:modified xsi:type="dcterms:W3CDTF">2015-01-31T11:50:21Z</dcterms:modified>
</cp:coreProperties>
</file>